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55"/>
  </p:notesMasterIdLst>
  <p:sldIdLst>
    <p:sldId id="281" r:id="rId3"/>
    <p:sldId id="257" r:id="rId4"/>
    <p:sldId id="302" r:id="rId5"/>
    <p:sldId id="266" r:id="rId6"/>
    <p:sldId id="311" r:id="rId7"/>
    <p:sldId id="305" r:id="rId8"/>
    <p:sldId id="301" r:id="rId9"/>
    <p:sldId id="291" r:id="rId10"/>
    <p:sldId id="306" r:id="rId11"/>
    <p:sldId id="310" r:id="rId12"/>
    <p:sldId id="313" r:id="rId13"/>
    <p:sldId id="2373" r:id="rId14"/>
    <p:sldId id="2374" r:id="rId15"/>
    <p:sldId id="2375" r:id="rId16"/>
    <p:sldId id="2376" r:id="rId17"/>
    <p:sldId id="2377" r:id="rId18"/>
    <p:sldId id="2378" r:id="rId19"/>
    <p:sldId id="2379" r:id="rId20"/>
    <p:sldId id="2380" r:id="rId21"/>
    <p:sldId id="2381" r:id="rId22"/>
    <p:sldId id="2382" r:id="rId23"/>
    <p:sldId id="319" r:id="rId24"/>
    <p:sldId id="320" r:id="rId25"/>
    <p:sldId id="323" r:id="rId26"/>
    <p:sldId id="332" r:id="rId27"/>
    <p:sldId id="2383" r:id="rId28"/>
    <p:sldId id="648" r:id="rId29"/>
    <p:sldId id="2384" r:id="rId30"/>
    <p:sldId id="331" r:id="rId31"/>
    <p:sldId id="334" r:id="rId32"/>
    <p:sldId id="328" r:id="rId33"/>
    <p:sldId id="326" r:id="rId34"/>
    <p:sldId id="327" r:id="rId35"/>
    <p:sldId id="666" r:id="rId36"/>
    <p:sldId id="330" r:id="rId37"/>
    <p:sldId id="335" r:id="rId38"/>
    <p:sldId id="336" r:id="rId39"/>
    <p:sldId id="292" r:id="rId40"/>
    <p:sldId id="640" r:id="rId41"/>
    <p:sldId id="641" r:id="rId42"/>
    <p:sldId id="642" r:id="rId43"/>
    <p:sldId id="643" r:id="rId44"/>
    <p:sldId id="644" r:id="rId45"/>
    <p:sldId id="645" r:id="rId46"/>
    <p:sldId id="646" r:id="rId47"/>
    <p:sldId id="647" r:id="rId48"/>
    <p:sldId id="650" r:id="rId49"/>
    <p:sldId id="290" r:id="rId50"/>
    <p:sldId id="2371" r:id="rId51"/>
    <p:sldId id="298" r:id="rId52"/>
    <p:sldId id="2343" r:id="rId53"/>
    <p:sldId id="2372" r:id="rId54"/>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4" autoAdjust="0"/>
    <p:restoredTop sz="94012" autoAdjust="0"/>
  </p:normalViewPr>
  <p:slideViewPr>
    <p:cSldViewPr snapToGrid="0" snapToObjects="1">
      <p:cViewPr>
        <p:scale>
          <a:sx n="99" d="100"/>
          <a:sy n="99" d="100"/>
        </p:scale>
        <p:origin x="42" y="114"/>
      </p:cViewPr>
      <p:guideLst>
        <p:guide orient="horz" pos="2041"/>
        <p:guide pos="3629"/>
      </p:guideLst>
    </p:cSldViewPr>
  </p:slideViewPr>
  <p:notesTextViewPr>
    <p:cViewPr>
      <p:scale>
        <a:sx n="75" d="100"/>
        <a:sy n="75" d="100"/>
      </p:scale>
      <p:origin x="0" y="0"/>
    </p:cViewPr>
  </p:notesTextViewPr>
  <p:sorterViewPr>
    <p:cViewPr>
      <p:scale>
        <a:sx n="66" d="100"/>
        <a:sy n="66" d="100"/>
      </p:scale>
      <p:origin x="0" y="0"/>
    </p:cViewPr>
  </p:sorterViewPr>
  <p:notesViewPr>
    <p:cSldViewPr snapToGrid="0" snapToObjects="1">
      <p:cViewPr varScale="1">
        <p:scale>
          <a:sx n="87" d="100"/>
          <a:sy n="87" d="100"/>
        </p:scale>
        <p:origin x="3904"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98749-9538-446B-8891-450C88436494}" type="datetimeFigureOut">
              <a:rPr lang="en-AU" smtClean="0"/>
              <a:t>16/03/2019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E6872-B327-4DE0-801B-AA3C105FBA3C}" type="slidenum">
              <a:rPr lang="en-AU" smtClean="0"/>
              <a:t>‹#›</a:t>
            </a:fld>
            <a:endParaRPr lang="en-AU"/>
          </a:p>
        </p:txBody>
      </p:sp>
    </p:spTree>
    <p:extLst>
      <p:ext uri="{BB962C8B-B14F-4D97-AF65-F5344CB8AC3E}">
        <p14:creationId xmlns:p14="http://schemas.microsoft.com/office/powerpoint/2010/main" val="239197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rocess.st/checklistmanifestoamazon"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6DE6872-B327-4DE0-801B-AA3C105FBA3C}" type="slidenum">
              <a:rPr lang="en-AU" smtClean="0"/>
              <a:t>1</a:t>
            </a:fld>
            <a:endParaRPr lang="en-AU"/>
          </a:p>
        </p:txBody>
      </p:sp>
    </p:spTree>
    <p:extLst>
      <p:ext uri="{BB962C8B-B14F-4D97-AF65-F5344CB8AC3E}">
        <p14:creationId xmlns:p14="http://schemas.microsoft.com/office/powerpoint/2010/main" val="1826597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173181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994276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77075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494896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080213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203013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874740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b="0" i="0" u="none" strike="noStrike" cap="none" normalizeH="0" baseline="0" dirty="0">
                <a:ln>
                  <a:noFill/>
                </a:ln>
                <a:solidFill>
                  <a:srgbClr val="24292E"/>
                </a:solidFill>
                <a:effectLst/>
                <a:latin typeface="+mn-lt"/>
              </a:rPr>
              <a:t>Basically, we all share similar checklists and mostly just the server names and RPO/RTO/</a:t>
            </a:r>
            <a:r>
              <a:rPr kumimoji="0" lang="en-US" altLang="en-US" b="0" i="0" u="none" strike="noStrike" cap="none" normalizeH="0" baseline="0" dirty="0" err="1">
                <a:ln>
                  <a:noFill/>
                </a:ln>
                <a:solidFill>
                  <a:srgbClr val="24292E"/>
                </a:solidFill>
                <a:effectLst/>
                <a:latin typeface="+mn-lt"/>
              </a:rPr>
              <a:t>etc</a:t>
            </a:r>
            <a:r>
              <a:rPr kumimoji="0" lang="en-US" altLang="en-US" b="0" i="0" u="none" strike="noStrike" cap="none" normalizeH="0" baseline="0" dirty="0">
                <a:ln>
                  <a:noFill/>
                </a:ln>
                <a:solidFill>
                  <a:srgbClr val="24292E"/>
                </a:solidFill>
                <a:effectLst/>
                <a:latin typeface="+mn-lt"/>
              </a:rPr>
              <a:t> change.</a:t>
            </a:r>
            <a:endParaRPr kumimoji="0" lang="en-US" altLang="en-US" b="0" i="0" u="none" strike="noStrike" cap="none" normalizeH="0" baseline="0" dirty="0">
              <a:ln>
                <a:noFill/>
              </a:ln>
              <a:solidFill>
                <a:schemeClr val="tx1"/>
              </a:solidFill>
              <a:effectLst/>
              <a:latin typeface="+mn-lt"/>
            </a:endParaRPr>
          </a:p>
          <a:p>
            <a:endParaRPr lang="en-US" dirty="0"/>
          </a:p>
        </p:txBody>
      </p:sp>
      <p:sp>
        <p:nvSpPr>
          <p:cNvPr id="4" name="Slide Number Placeholder 3"/>
          <p:cNvSpPr>
            <a:spLocks noGrp="1"/>
          </p:cNvSpPr>
          <p:nvPr>
            <p:ph type="sldNum" sz="quarter" idx="10"/>
          </p:nvPr>
        </p:nvSpPr>
        <p:spPr/>
        <p:txBody>
          <a:bodyPr/>
          <a:lstStyle/>
          <a:p>
            <a:fld id="{A6DE6872-B327-4DE0-801B-AA3C105FBA3C}" type="slidenum">
              <a:rPr lang="en-AU" smtClean="0"/>
              <a:t>25</a:t>
            </a:fld>
            <a:endParaRPr lang="en-AU"/>
          </a:p>
        </p:txBody>
      </p:sp>
    </p:spTree>
    <p:extLst>
      <p:ext uri="{BB962C8B-B14F-4D97-AF65-F5344CB8AC3E}">
        <p14:creationId xmlns:p14="http://schemas.microsoft.com/office/powerpoint/2010/main" val="4175872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622289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032590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655703-2842-D847-8952-105355514C79}" type="slidenum">
              <a:rPr lang="en-US" smtClean="0"/>
              <a:t>4</a:t>
            </a:fld>
            <a:endParaRPr lang="en-US"/>
          </a:p>
        </p:txBody>
      </p:sp>
    </p:spTree>
    <p:extLst>
      <p:ext uri="{BB962C8B-B14F-4D97-AF65-F5344CB8AC3E}">
        <p14:creationId xmlns:p14="http://schemas.microsoft.com/office/powerpoint/2010/main" val="999883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205467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944697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Alllows</a:t>
            </a:r>
            <a:r>
              <a:rPr lang="en-US" dirty="0"/>
              <a:t> results to be integrated with other systems</a:t>
            </a:r>
          </a:p>
        </p:txBody>
      </p:sp>
      <p:sp>
        <p:nvSpPr>
          <p:cNvPr id="4" name="Slide Number Placeholder 3"/>
          <p:cNvSpPr>
            <a:spLocks noGrp="1"/>
          </p:cNvSpPr>
          <p:nvPr>
            <p:ph type="sldNum" sz="quarter" idx="10"/>
          </p:nvPr>
        </p:nvSpPr>
        <p:spPr/>
        <p:txBody>
          <a:bodyPr/>
          <a:lstStyle/>
          <a:p>
            <a:fld id="{A6DE6872-B327-4DE0-801B-AA3C105FBA3C}" type="slidenum">
              <a:rPr lang="en-AU" smtClean="0"/>
              <a:t>36</a:t>
            </a:fld>
            <a:endParaRPr lang="en-AU"/>
          </a:p>
        </p:txBody>
      </p:sp>
    </p:spTree>
    <p:extLst>
      <p:ext uri="{BB962C8B-B14F-4D97-AF65-F5344CB8AC3E}">
        <p14:creationId xmlns:p14="http://schemas.microsoft.com/office/powerpoint/2010/main" val="3352016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Demo’s of</a:t>
            </a:r>
            <a:br>
              <a:rPr lang="en-AU" dirty="0"/>
            </a:br>
            <a:r>
              <a:rPr lang="en-AU" dirty="0"/>
              <a:t>	Backup Script</a:t>
            </a:r>
          </a:p>
          <a:p>
            <a:r>
              <a:rPr lang="en-AU" dirty="0"/>
              <a:t>	Maintenance Plans</a:t>
            </a:r>
            <a:br>
              <a:rPr lang="en-AU" dirty="0"/>
            </a:br>
            <a:r>
              <a:rPr lang="en-AU" dirty="0"/>
              <a:t>	Ola Hallengren</a:t>
            </a:r>
          </a:p>
          <a:p>
            <a:r>
              <a:rPr lang="en-AU" dirty="0"/>
              <a:t>	Minion Backup</a:t>
            </a:r>
          </a:p>
        </p:txBody>
      </p:sp>
      <p:sp>
        <p:nvSpPr>
          <p:cNvPr id="4" name="Slide Number Placeholder 3"/>
          <p:cNvSpPr>
            <a:spLocks noGrp="1"/>
          </p:cNvSpPr>
          <p:nvPr>
            <p:ph type="sldNum" sz="quarter" idx="10"/>
          </p:nvPr>
        </p:nvSpPr>
        <p:spPr/>
        <p:txBody>
          <a:bodyPr/>
          <a:lstStyle/>
          <a:p>
            <a:fld id="{E12FC564-3DFE-44C1-8DD2-A9D80977F78A}" type="slidenum">
              <a:rPr lang="en-US" smtClean="0"/>
              <a:t>38</a:t>
            </a:fld>
            <a:endParaRPr lang="en-US" dirty="0"/>
          </a:p>
        </p:txBody>
      </p:sp>
    </p:spTree>
    <p:extLst>
      <p:ext uri="{BB962C8B-B14F-4D97-AF65-F5344CB8AC3E}">
        <p14:creationId xmlns:p14="http://schemas.microsoft.com/office/powerpoint/2010/main" val="440653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515692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464878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330640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361132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204145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have to find a way to transport it to the fortress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78244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Arose from need to evaluate</a:t>
            </a:r>
          </a:p>
          <a:p>
            <a:endParaRPr lang="en-US" dirty="0"/>
          </a:p>
          <a:p>
            <a:r>
              <a:rPr lang="en-US" dirty="0"/>
              <a:t>By Instance, </a:t>
            </a:r>
          </a:p>
        </p:txBody>
      </p:sp>
      <p:sp>
        <p:nvSpPr>
          <p:cNvPr id="4" name="Slide Number Placeholder 3"/>
          <p:cNvSpPr>
            <a:spLocks noGrp="1"/>
          </p:cNvSpPr>
          <p:nvPr>
            <p:ph type="sldNum" sz="quarter" idx="10"/>
          </p:nvPr>
        </p:nvSpPr>
        <p:spPr/>
        <p:txBody>
          <a:bodyPr/>
          <a:lstStyle/>
          <a:p>
            <a:fld id="{A6DE6872-B327-4DE0-801B-AA3C105FBA3C}" type="slidenum">
              <a:rPr lang="en-AU" smtClean="0"/>
              <a:t>5</a:t>
            </a:fld>
            <a:endParaRPr lang="en-AU"/>
          </a:p>
        </p:txBody>
      </p:sp>
    </p:spTree>
    <p:extLst>
      <p:ext uri="{BB962C8B-B14F-4D97-AF65-F5344CB8AC3E}">
        <p14:creationId xmlns:p14="http://schemas.microsoft.com/office/powerpoint/2010/main" val="2018699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983469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880274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575695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Checklists are for everyone</a:t>
            </a:r>
          </a:p>
          <a:p>
            <a:endParaRPr lang="en-AU" dirty="0"/>
          </a:p>
          <a:p>
            <a:r>
              <a:rPr lang="en-AU" dirty="0"/>
              <a:t>What do Johns Hopkins surgeons, anonymous big-time investors and Pilots have in common? This isn’t the set up for a terrible joke but a demonstration of how widespread an often-overlooked tool is – they all use checklists to avoid disaster.</a:t>
            </a:r>
          </a:p>
          <a:p>
            <a:endParaRPr lang="en-US" dirty="0"/>
          </a:p>
          <a:p>
            <a:r>
              <a:rPr lang="en-AU" dirty="0">
                <a:hlinkClick r:id="rId3"/>
              </a:rPr>
              <a:t>The Checklist Manifesto</a:t>
            </a:r>
            <a:r>
              <a:rPr lang="en-AU" dirty="0"/>
              <a:t>, written by writer/surgeon Atul Gawande, is proof that checklists really work.</a:t>
            </a:r>
          </a:p>
          <a:p>
            <a:endParaRPr lang="en-US" dirty="0"/>
          </a:p>
        </p:txBody>
      </p:sp>
      <p:sp>
        <p:nvSpPr>
          <p:cNvPr id="4" name="Slide Number Placeholder 3"/>
          <p:cNvSpPr>
            <a:spLocks noGrp="1"/>
          </p:cNvSpPr>
          <p:nvPr>
            <p:ph type="sldNum" sz="quarter" idx="10"/>
          </p:nvPr>
        </p:nvSpPr>
        <p:spPr/>
        <p:txBody>
          <a:bodyPr/>
          <a:lstStyle/>
          <a:p>
            <a:fld id="{A6DE6872-B327-4DE0-801B-AA3C105FBA3C}" type="slidenum">
              <a:rPr lang="en-AU" smtClean="0"/>
              <a:t>7</a:t>
            </a:fld>
            <a:endParaRPr lang="en-AU"/>
          </a:p>
        </p:txBody>
      </p:sp>
    </p:spTree>
    <p:extLst>
      <p:ext uri="{BB962C8B-B14F-4D97-AF65-F5344CB8AC3E}">
        <p14:creationId xmlns:p14="http://schemas.microsoft.com/office/powerpoint/2010/main" val="1453003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indent="0" defTabSz="914400">
              <a:lnSpc>
                <a:spcPct val="100000"/>
              </a:lnSpc>
              <a:defRPr sz="1200" b="1"/>
            </a:pPr>
            <a:r>
              <a:rPr lang="en-US" b="0" dirty="0"/>
              <a:t>Community project, initially started out as Start-</a:t>
            </a:r>
            <a:r>
              <a:rPr lang="en-US" b="0" dirty="0" err="1"/>
              <a:t>SqlMigration</a:t>
            </a:r>
            <a:r>
              <a:rPr lang="en-US" b="0" dirty="0"/>
              <a:t> but has grown into a DBA’s best friend. </a:t>
            </a:r>
            <a:r>
              <a:rPr lang="en-US" b="0" dirty="0" err="1"/>
              <a:t>dbatools</a:t>
            </a:r>
            <a:r>
              <a:rPr lang="en-US" b="0" dirty="0"/>
              <a:t> currently sports 390+</a:t>
            </a:r>
            <a:r>
              <a:rPr lang="en-US" b="0" baseline="0" dirty="0"/>
              <a:t> commands.</a:t>
            </a:r>
          </a:p>
        </p:txBody>
      </p:sp>
    </p:spTree>
    <p:extLst>
      <p:ext uri="{BB962C8B-B14F-4D97-AF65-F5344CB8AC3E}">
        <p14:creationId xmlns:p14="http://schemas.microsoft.com/office/powerpoint/2010/main" val="2957520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www.youtube.com</a:t>
            </a:r>
            <a:r>
              <a:rPr lang="en-AU" dirty="0"/>
              <a:t>/</a:t>
            </a:r>
            <a:r>
              <a:rPr lang="en-AU" dirty="0" err="1"/>
              <a:t>watch?v</a:t>
            </a:r>
            <a:r>
              <a:rPr lang="en-AU" dirty="0"/>
              <a:t>=lNCR5yLSwi0  -- </a:t>
            </a:r>
            <a:r>
              <a:rPr lang="en-AU" sz="1200" b="0" i="0" kern="1200" dirty="0">
                <a:solidFill>
                  <a:schemeClr val="tx1"/>
                </a:solidFill>
                <a:effectLst/>
                <a:latin typeface="+mn-lt"/>
                <a:ea typeface="+mn-ea"/>
                <a:cs typeface="+mn-cs"/>
              </a:rPr>
              <a:t>Test your </a:t>
            </a:r>
            <a:r>
              <a:rPr lang="en-AU" sz="1200" b="0" i="0" kern="1200" dirty="0" err="1">
                <a:solidFill>
                  <a:schemeClr val="tx1"/>
                </a:solidFill>
                <a:effectLst/>
                <a:latin typeface="+mn-lt"/>
                <a:ea typeface="+mn-ea"/>
                <a:cs typeface="+mn-cs"/>
              </a:rPr>
              <a:t>Powershell</a:t>
            </a:r>
            <a:r>
              <a:rPr lang="en-AU" sz="1200" b="0" i="0" kern="1200" dirty="0">
                <a:solidFill>
                  <a:schemeClr val="tx1"/>
                </a:solidFill>
                <a:effectLst/>
                <a:latin typeface="+mn-lt"/>
                <a:ea typeface="+mn-ea"/>
                <a:cs typeface="+mn-cs"/>
              </a:rPr>
              <a:t> with Pester and </a:t>
            </a:r>
            <a:r>
              <a:rPr lang="en-AU" sz="1200" b="0" i="0" kern="1200" dirty="0" err="1">
                <a:solidFill>
                  <a:schemeClr val="tx1"/>
                </a:solidFill>
                <a:effectLst/>
                <a:latin typeface="+mn-lt"/>
                <a:ea typeface="+mn-ea"/>
                <a:cs typeface="+mn-cs"/>
              </a:rPr>
              <a:t>PSScriptAnalyzer</a:t>
            </a: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“Untested Code is Broken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Infrastructure Testing with Pester - https://</a:t>
            </a:r>
            <a:r>
              <a:rPr lang="en-AU" sz="1200" b="0" i="0" kern="1200" dirty="0" err="1">
                <a:solidFill>
                  <a:schemeClr val="tx1"/>
                </a:solidFill>
                <a:effectLst/>
                <a:latin typeface="+mn-lt"/>
                <a:ea typeface="+mn-ea"/>
                <a:cs typeface="+mn-cs"/>
              </a:rPr>
              <a:t>www.youtube.com</a:t>
            </a:r>
            <a:r>
              <a:rPr lang="en-AU" sz="1200" b="0" i="0" kern="1200" dirty="0">
                <a:solidFill>
                  <a:schemeClr val="tx1"/>
                </a:solidFill>
                <a:effectLst/>
                <a:latin typeface="+mn-lt"/>
                <a:ea typeface="+mn-ea"/>
                <a:cs typeface="+mn-cs"/>
              </a:rPr>
              <a:t>/</a:t>
            </a:r>
            <a:r>
              <a:rPr lang="en-AU" sz="1200" b="0" i="0" kern="1200" dirty="0" err="1">
                <a:solidFill>
                  <a:schemeClr val="tx1"/>
                </a:solidFill>
                <a:effectLst/>
                <a:latin typeface="+mn-lt"/>
                <a:ea typeface="+mn-ea"/>
                <a:cs typeface="+mn-cs"/>
              </a:rPr>
              <a:t>watch?v</a:t>
            </a:r>
            <a:r>
              <a:rPr lang="en-AU" sz="1200" b="0" i="0" kern="1200" dirty="0">
                <a:solidFill>
                  <a:schemeClr val="tx1"/>
                </a:solidFill>
                <a:effectLst/>
                <a:latin typeface="+mn-lt"/>
                <a:ea typeface="+mn-ea"/>
                <a:cs typeface="+mn-cs"/>
              </a:rPr>
              <a:t>=zSEK74_fsLw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Pester is a unit-testing framework for PowerShell, and perhaps the first open-source software product that ships with Windows itself!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Author Adam Bertram will walk you through the Pester philosophy, syntax, and numerous real-world examples in this "Agile-published"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The Pester 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https://</a:t>
            </a:r>
            <a:r>
              <a:rPr lang="en-AU" sz="1200" b="0" i="0" kern="1200" dirty="0" err="1">
                <a:solidFill>
                  <a:schemeClr val="tx1"/>
                </a:solidFill>
                <a:effectLst/>
                <a:latin typeface="+mn-lt"/>
                <a:ea typeface="+mn-ea"/>
                <a:cs typeface="+mn-cs"/>
              </a:rPr>
              <a:t>leanpub.com</a:t>
            </a:r>
            <a:r>
              <a:rPr lang="en-AU" sz="1200" b="0" i="0" kern="1200" dirty="0">
                <a:solidFill>
                  <a:schemeClr val="tx1"/>
                </a:solidFill>
                <a:effectLst/>
                <a:latin typeface="+mn-lt"/>
                <a:ea typeface="+mn-ea"/>
                <a:cs typeface="+mn-cs"/>
              </a:rPr>
              <a:t>/</a:t>
            </a:r>
            <a:r>
              <a:rPr lang="en-AU" sz="1200" b="0" i="0" kern="1200" dirty="0" err="1">
                <a:solidFill>
                  <a:schemeClr val="tx1"/>
                </a:solidFill>
                <a:effectLst/>
                <a:latin typeface="+mn-lt"/>
                <a:ea typeface="+mn-ea"/>
                <a:cs typeface="+mn-cs"/>
              </a:rPr>
              <a:t>creatinghtmlreportsinwindowspowershell</a:t>
            </a: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https://</a:t>
            </a:r>
            <a:r>
              <a:rPr lang="en-AU" sz="1200" b="0" i="0" kern="1200" dirty="0" err="1">
                <a:solidFill>
                  <a:schemeClr val="tx1"/>
                </a:solidFill>
                <a:effectLst/>
                <a:latin typeface="+mn-lt"/>
                <a:ea typeface="+mn-ea"/>
                <a:cs typeface="+mn-cs"/>
              </a:rPr>
              <a:t>leanpub.com</a:t>
            </a:r>
            <a:r>
              <a:rPr lang="en-AU" sz="1200" b="0" i="0" kern="1200" dirty="0">
                <a:solidFill>
                  <a:schemeClr val="tx1"/>
                </a:solidFill>
                <a:effectLst/>
                <a:latin typeface="+mn-lt"/>
                <a:ea typeface="+mn-ea"/>
                <a:cs typeface="+mn-cs"/>
              </a:rPr>
              <a:t>/</a:t>
            </a:r>
            <a:r>
              <a:rPr lang="en-AU" sz="1200" b="0" i="0" kern="1200" dirty="0" err="1">
                <a:solidFill>
                  <a:schemeClr val="tx1"/>
                </a:solidFill>
                <a:effectLst/>
                <a:latin typeface="+mn-lt"/>
                <a:ea typeface="+mn-ea"/>
                <a:cs typeface="+mn-cs"/>
              </a:rPr>
              <a:t>powershell</a:t>
            </a:r>
            <a:r>
              <a:rPr lang="en-AU" sz="1200" b="0" i="0" kern="1200" dirty="0">
                <a:solidFill>
                  <a:schemeClr val="tx1"/>
                </a:solidFill>
                <a:effectLst/>
                <a:latin typeface="+mn-lt"/>
                <a:ea typeface="+mn-ea"/>
                <a:cs typeface="+mn-cs"/>
              </a:rPr>
              <a:t>-scripting-toolmaking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https://</a:t>
            </a:r>
            <a:r>
              <a:rPr lang="en-AU" sz="1200" b="0" i="0" kern="1200" dirty="0" err="1">
                <a:solidFill>
                  <a:schemeClr val="tx1"/>
                </a:solidFill>
                <a:effectLst/>
                <a:latin typeface="+mn-lt"/>
                <a:ea typeface="+mn-ea"/>
                <a:cs typeface="+mn-cs"/>
              </a:rPr>
              <a:t>leanpub.com</a:t>
            </a:r>
            <a:r>
              <a:rPr lang="en-AU" sz="1200" b="0" i="0" kern="1200" dirty="0">
                <a:solidFill>
                  <a:schemeClr val="tx1"/>
                </a:solidFill>
                <a:effectLst/>
                <a:latin typeface="+mn-lt"/>
                <a:ea typeface="+mn-ea"/>
                <a:cs typeface="+mn-cs"/>
              </a:rPr>
              <a:t>/</a:t>
            </a:r>
            <a:r>
              <a:rPr lang="en-AU" sz="1200" b="0" i="0" kern="1200" dirty="0" err="1">
                <a:solidFill>
                  <a:schemeClr val="tx1"/>
                </a:solidFill>
                <a:effectLst/>
                <a:latin typeface="+mn-lt"/>
                <a:ea typeface="+mn-ea"/>
                <a:cs typeface="+mn-cs"/>
              </a:rPr>
              <a:t>pesterbook</a:t>
            </a: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29655703-2842-D847-8952-105355514C79}" type="slidenum">
              <a:rPr lang="en-US" smtClean="0"/>
              <a:t>10</a:t>
            </a:fld>
            <a:endParaRPr lang="en-US"/>
          </a:p>
        </p:txBody>
      </p:sp>
    </p:spTree>
    <p:extLst>
      <p:ext uri="{BB962C8B-B14F-4D97-AF65-F5344CB8AC3E}">
        <p14:creationId xmlns:p14="http://schemas.microsoft.com/office/powerpoint/2010/main" val="2166002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117097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54465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5416660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6555600" y="-359913"/>
            <a:ext cx="5324000" cy="7200000"/>
          </a:xfrm>
          <a:prstGeom prst="rect">
            <a:avLst/>
          </a:prstGeom>
          <a:blipFill>
            <a:blip r:embed="rId2">
              <a:alphaModFix amt="20000"/>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6" name="Picture 5">
            <a:extLst>
              <a:ext uri="{FF2B5EF4-FFF2-40B4-BE49-F238E27FC236}">
                <a16:creationId xmlns:a16="http://schemas.microsoft.com/office/drawing/2014/main" id="{E45CA225-B41D-4BED-AF9C-379406F21AF5}"/>
              </a:ext>
            </a:extLst>
          </p:cNvPr>
          <p:cNvPicPr>
            <a:picLocks noChangeAspect="1"/>
          </p:cNvPicPr>
          <p:nvPr userDrawn="1"/>
        </p:nvPicPr>
        <p:blipFill>
          <a:blip r:embed="rId3"/>
          <a:stretch>
            <a:fillRect/>
          </a:stretch>
        </p:blipFill>
        <p:spPr>
          <a:xfrm>
            <a:off x="8771648" y="2955533"/>
            <a:ext cx="2495550" cy="390525"/>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38937" y="1800049"/>
            <a:ext cx="8642616" cy="2520068"/>
          </a:xfrm>
        </p:spPr>
        <p:txBody>
          <a:bodyPr>
            <a:noAutofit/>
          </a:bodyPr>
          <a:lstStyle>
            <a:lvl1pPr>
              <a:defRPr sz="3828"/>
            </a:lvl1pPr>
          </a:lstStyle>
          <a:p>
            <a:r>
              <a:rPr lang="en-US"/>
              <a:t>Click to edit Master title style</a:t>
            </a:r>
            <a:endParaRPr/>
          </a:p>
        </p:txBody>
      </p:sp>
      <p:grpSp>
        <p:nvGrpSpPr>
          <p:cNvPr id="256" name="line" descr="Line graphic"/>
          <p:cNvGrpSpPr/>
          <p:nvPr/>
        </p:nvGrpSpPr>
        <p:grpSpPr bwMode="invGray">
          <a:xfrm>
            <a:off x="1497993" y="4464120"/>
            <a:ext cx="8158630" cy="60482"/>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grpSp>
      <p:sp>
        <p:nvSpPr>
          <p:cNvPr id="3" name="Subtitle 2"/>
          <p:cNvSpPr>
            <a:spLocks noGrp="1"/>
          </p:cNvSpPr>
          <p:nvPr>
            <p:ph type="subTitle" idx="1"/>
          </p:nvPr>
        </p:nvSpPr>
        <p:spPr>
          <a:xfrm>
            <a:off x="1438937" y="4824130"/>
            <a:ext cx="8642616" cy="1008027"/>
          </a:xfrm>
        </p:spPr>
        <p:txBody>
          <a:bodyPr/>
          <a:lstStyle>
            <a:lvl1pPr marL="0" indent="0" algn="l">
              <a:spcBef>
                <a:spcPts val="0"/>
              </a:spcBef>
              <a:buNone/>
              <a:defRPr>
                <a:solidFill>
                  <a:schemeClr val="tx1">
                    <a:tint val="75000"/>
                  </a:schemeClr>
                </a:solidFill>
              </a:defRPr>
            </a:lvl1pPr>
            <a:lvl2pPr marL="324092" indent="0" algn="ctr">
              <a:buNone/>
              <a:defRPr>
                <a:solidFill>
                  <a:schemeClr val="tx1">
                    <a:tint val="75000"/>
                  </a:schemeClr>
                </a:solidFill>
              </a:defRPr>
            </a:lvl2pPr>
            <a:lvl3pPr marL="648185" indent="0" algn="ctr">
              <a:buNone/>
              <a:defRPr>
                <a:solidFill>
                  <a:schemeClr val="tx1">
                    <a:tint val="75000"/>
                  </a:schemeClr>
                </a:solidFill>
              </a:defRPr>
            </a:lvl3pPr>
            <a:lvl4pPr marL="972278" indent="0" algn="ctr">
              <a:buNone/>
              <a:defRPr>
                <a:solidFill>
                  <a:schemeClr val="tx1">
                    <a:tint val="75000"/>
                  </a:schemeClr>
                </a:solidFill>
              </a:defRPr>
            </a:lvl4pPr>
            <a:lvl5pPr marL="1296371" indent="0" algn="ctr">
              <a:buNone/>
              <a:defRPr>
                <a:solidFill>
                  <a:schemeClr val="tx1">
                    <a:tint val="75000"/>
                  </a:schemeClr>
                </a:solidFill>
              </a:defRPr>
            </a:lvl5pPr>
            <a:lvl6pPr marL="1620463" indent="0" algn="ctr">
              <a:buNone/>
              <a:defRPr>
                <a:solidFill>
                  <a:schemeClr val="tx1">
                    <a:tint val="75000"/>
                  </a:schemeClr>
                </a:solidFill>
              </a:defRPr>
            </a:lvl6pPr>
            <a:lvl7pPr marL="1944556" indent="0" algn="ctr">
              <a:buNone/>
              <a:defRPr>
                <a:solidFill>
                  <a:schemeClr val="tx1">
                    <a:tint val="75000"/>
                  </a:schemeClr>
                </a:solidFill>
              </a:defRPr>
            </a:lvl7pPr>
            <a:lvl8pPr marL="2268648" indent="0" algn="ctr">
              <a:buNone/>
              <a:defRPr>
                <a:solidFill>
                  <a:schemeClr val="tx1">
                    <a:tint val="75000"/>
                  </a:schemeClr>
                </a:solidFill>
              </a:defRPr>
            </a:lvl8pPr>
            <a:lvl9pPr marL="2592741"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146765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8937" y="259507"/>
            <a:ext cx="8642615" cy="964526"/>
          </a:xfrm>
        </p:spPr>
        <p:txBody>
          <a:bodyPr/>
          <a:lstStyle/>
          <a:p>
            <a:r>
              <a:rPr lang="en-US"/>
              <a:t>Click to edit Master title style</a:t>
            </a:r>
            <a:endParaRPr/>
          </a:p>
        </p:txBody>
      </p:sp>
      <p:grpSp>
        <p:nvGrpSpPr>
          <p:cNvPr id="167" name="line" descr="Line graphic"/>
          <p:cNvGrpSpPr/>
          <p:nvPr/>
        </p:nvGrpSpPr>
        <p:grpSpPr bwMode="invGray">
          <a:xfrm>
            <a:off x="1438938" y="1431038"/>
            <a:ext cx="9990024" cy="60482"/>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sp>
        <p:nvSpPr>
          <p:cNvPr id="3" name="Content Placeholder 2"/>
          <p:cNvSpPr>
            <a:spLocks noGrp="1"/>
          </p:cNvSpPr>
          <p:nvPr>
            <p:ph idx="1"/>
          </p:nvPr>
        </p:nvSpPr>
        <p:spPr/>
        <p:txBody>
          <a:bodyPr/>
          <a:lstStyle>
            <a:lvl2pPr marL="388911">
              <a:defRPr/>
            </a:lvl2pPr>
            <a:lvl3pPr marL="550957">
              <a:defRPr/>
            </a:lvl3pPr>
            <a:lvl4pPr marL="713004">
              <a:defRPr/>
            </a:lvl4pPr>
            <a:lvl5pPr marL="875050">
              <a:defRPr/>
            </a:lvl5pPr>
            <a:lvl6pPr marL="1037097">
              <a:defRPr baseline="0"/>
            </a:lvl6pPr>
            <a:lvl7pPr marL="1199142">
              <a:defRPr baseline="0"/>
            </a:lvl7pPr>
            <a:lvl8pPr marL="1361189">
              <a:defRPr baseline="0"/>
            </a:lvl8pPr>
            <a:lvl9pPr marL="1523235">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3/16/2019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20200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38937" y="1800049"/>
            <a:ext cx="8642616" cy="2520068"/>
          </a:xfrm>
        </p:spPr>
        <p:txBody>
          <a:bodyPr anchor="b">
            <a:noAutofit/>
          </a:bodyPr>
          <a:lstStyle>
            <a:lvl1pPr algn="l">
              <a:defRPr sz="3119" b="0" cap="none" baseline="0"/>
            </a:lvl1pPr>
          </a:lstStyle>
          <a:p>
            <a:r>
              <a:rPr lang="en-US"/>
              <a:t>Click to edit Master title style</a:t>
            </a:r>
            <a:endParaRPr/>
          </a:p>
        </p:txBody>
      </p:sp>
      <p:grpSp>
        <p:nvGrpSpPr>
          <p:cNvPr id="255" name="line" descr="Line graphic"/>
          <p:cNvGrpSpPr/>
          <p:nvPr/>
        </p:nvGrpSpPr>
        <p:grpSpPr bwMode="invGray">
          <a:xfrm>
            <a:off x="1497993" y="4464120"/>
            <a:ext cx="8158630" cy="60482"/>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p>
          </p:txBody>
        </p:sp>
      </p:grpSp>
      <p:sp>
        <p:nvSpPr>
          <p:cNvPr id="3" name="Text Placeholder 2"/>
          <p:cNvSpPr>
            <a:spLocks noGrp="1"/>
          </p:cNvSpPr>
          <p:nvPr>
            <p:ph type="body" idx="1"/>
          </p:nvPr>
        </p:nvSpPr>
        <p:spPr>
          <a:xfrm>
            <a:off x="1438937" y="4821416"/>
            <a:ext cx="8642616" cy="1010744"/>
          </a:xfrm>
        </p:spPr>
        <p:txBody>
          <a:bodyPr anchor="t">
            <a:normAutofit/>
          </a:bodyPr>
          <a:lstStyle>
            <a:lvl1pPr marL="0" indent="0">
              <a:spcBef>
                <a:spcPts val="0"/>
              </a:spcBef>
              <a:buNone/>
              <a:defRPr sz="1701">
                <a:solidFill>
                  <a:schemeClr val="tx1">
                    <a:tint val="75000"/>
                  </a:schemeClr>
                </a:solidFill>
              </a:defRPr>
            </a:lvl1pPr>
            <a:lvl2pPr marL="324092" indent="0">
              <a:buNone/>
              <a:defRPr sz="1276">
                <a:solidFill>
                  <a:schemeClr val="tx1">
                    <a:tint val="75000"/>
                  </a:schemeClr>
                </a:solidFill>
              </a:defRPr>
            </a:lvl2pPr>
            <a:lvl3pPr marL="648185" indent="0">
              <a:buNone/>
              <a:defRPr sz="1134">
                <a:solidFill>
                  <a:schemeClr val="tx1">
                    <a:tint val="75000"/>
                  </a:schemeClr>
                </a:solidFill>
              </a:defRPr>
            </a:lvl3pPr>
            <a:lvl4pPr marL="972278" indent="0">
              <a:buNone/>
              <a:defRPr sz="992">
                <a:solidFill>
                  <a:schemeClr val="tx1">
                    <a:tint val="75000"/>
                  </a:schemeClr>
                </a:solidFill>
              </a:defRPr>
            </a:lvl4pPr>
            <a:lvl5pPr marL="1296371" indent="0">
              <a:buNone/>
              <a:defRPr sz="992">
                <a:solidFill>
                  <a:schemeClr val="tx1">
                    <a:tint val="75000"/>
                  </a:schemeClr>
                </a:solidFill>
              </a:defRPr>
            </a:lvl5pPr>
            <a:lvl6pPr marL="1620463" indent="0">
              <a:buNone/>
              <a:defRPr sz="992">
                <a:solidFill>
                  <a:schemeClr val="tx1">
                    <a:tint val="75000"/>
                  </a:schemeClr>
                </a:solidFill>
              </a:defRPr>
            </a:lvl6pPr>
            <a:lvl7pPr marL="1944556" indent="0">
              <a:buNone/>
              <a:defRPr sz="992">
                <a:solidFill>
                  <a:schemeClr val="tx1">
                    <a:tint val="75000"/>
                  </a:schemeClr>
                </a:solidFill>
              </a:defRPr>
            </a:lvl7pPr>
            <a:lvl8pPr marL="2268648" indent="0">
              <a:buNone/>
              <a:defRPr sz="992">
                <a:solidFill>
                  <a:schemeClr val="tx1">
                    <a:tint val="75000"/>
                  </a:schemeClr>
                </a:solidFill>
              </a:defRPr>
            </a:lvl8pPr>
            <a:lvl9pPr marL="2592741" indent="0">
              <a:buNone/>
              <a:defRPr sz="992">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3/16/2019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08657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8937" y="259507"/>
            <a:ext cx="8642615" cy="964526"/>
          </a:xfrm>
        </p:spPr>
        <p:txBody>
          <a:bodyPr/>
          <a:lstStyle/>
          <a:p>
            <a:r>
              <a:rPr lang="en-US"/>
              <a:t>Click to edit Master title style</a:t>
            </a:r>
            <a:endParaRPr/>
          </a:p>
        </p:txBody>
      </p:sp>
      <p:grpSp>
        <p:nvGrpSpPr>
          <p:cNvPr id="158" name="line" descr="Line graphic"/>
          <p:cNvGrpSpPr/>
          <p:nvPr/>
        </p:nvGrpSpPr>
        <p:grpSpPr bwMode="invGray">
          <a:xfrm>
            <a:off x="1438938" y="1431038"/>
            <a:ext cx="9990024" cy="60482"/>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sp>
        <p:nvSpPr>
          <p:cNvPr id="3" name="Content Placeholder 2"/>
          <p:cNvSpPr>
            <a:spLocks noGrp="1"/>
          </p:cNvSpPr>
          <p:nvPr>
            <p:ph sz="half" idx="1"/>
          </p:nvPr>
        </p:nvSpPr>
        <p:spPr>
          <a:xfrm>
            <a:off x="1438937" y="1800049"/>
            <a:ext cx="4177265" cy="4032109"/>
          </a:xfrm>
        </p:spPr>
        <p:txBody>
          <a:bodyPr>
            <a:normAutofit/>
          </a:bodyPr>
          <a:lstStyle>
            <a:lvl1pPr>
              <a:defRPr sz="1701"/>
            </a:lvl1pPr>
            <a:lvl2pPr>
              <a:defRPr sz="1417"/>
            </a:lvl2pPr>
            <a:lvl3pPr>
              <a:defRPr sz="1276"/>
            </a:lvl3pPr>
            <a:lvl4pPr>
              <a:defRPr sz="1134"/>
            </a:lvl4pPr>
            <a:lvl5pPr>
              <a:defRPr sz="1134"/>
            </a:lvl5pPr>
            <a:lvl6pPr marL="1387116">
              <a:defRPr sz="1134"/>
            </a:lvl6pPr>
            <a:lvl7pPr marL="1387116">
              <a:defRPr sz="1134" baseline="0"/>
            </a:lvl7pPr>
            <a:lvl8pPr marL="1387116">
              <a:defRPr sz="1134" baseline="0"/>
            </a:lvl8pPr>
            <a:lvl9pPr marL="1387116">
              <a:defRPr sz="1134"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5904291" y="1800049"/>
            <a:ext cx="4177263" cy="4032109"/>
          </a:xfrm>
        </p:spPr>
        <p:txBody>
          <a:bodyPr>
            <a:normAutofit/>
          </a:bodyPr>
          <a:lstStyle>
            <a:lvl1pPr>
              <a:defRPr sz="1701"/>
            </a:lvl1pPr>
            <a:lvl2pPr>
              <a:defRPr sz="1417"/>
            </a:lvl2pPr>
            <a:lvl3pPr>
              <a:defRPr sz="1276"/>
            </a:lvl3pPr>
            <a:lvl4pPr>
              <a:defRPr sz="1134"/>
            </a:lvl4pPr>
            <a:lvl5pPr>
              <a:defRPr sz="1134"/>
            </a:lvl5pPr>
            <a:lvl6pPr marL="1387116">
              <a:defRPr sz="1134"/>
            </a:lvl6pPr>
            <a:lvl7pPr marL="1387116">
              <a:defRPr sz="1134"/>
            </a:lvl7pPr>
            <a:lvl8pPr marL="1387116">
              <a:defRPr sz="1134" baseline="0"/>
            </a:lvl8pPr>
            <a:lvl9pPr marL="1387116">
              <a:defRPr sz="1134"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3/16/2019</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36336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38937" y="259507"/>
            <a:ext cx="8642615" cy="964526"/>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438938" y="1431038"/>
            <a:ext cx="9990024" cy="60482"/>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sp>
        <p:nvSpPr>
          <p:cNvPr id="3" name="Text Placeholder 2"/>
          <p:cNvSpPr>
            <a:spLocks noGrp="1"/>
          </p:cNvSpPr>
          <p:nvPr>
            <p:ph type="body" idx="1"/>
          </p:nvPr>
        </p:nvSpPr>
        <p:spPr>
          <a:xfrm>
            <a:off x="1438937" y="1800049"/>
            <a:ext cx="4174384" cy="720019"/>
          </a:xfrm>
        </p:spPr>
        <p:txBody>
          <a:bodyPr anchor="ctr"/>
          <a:lstStyle>
            <a:lvl1pPr marL="0" indent="0">
              <a:spcBef>
                <a:spcPts val="0"/>
              </a:spcBef>
              <a:buNone/>
              <a:defRPr sz="1701" b="0"/>
            </a:lvl1pPr>
            <a:lvl2pPr marL="324092" indent="0">
              <a:buNone/>
              <a:defRPr sz="1417" b="1"/>
            </a:lvl2pPr>
            <a:lvl3pPr marL="648185" indent="0">
              <a:buNone/>
              <a:defRPr sz="1276" b="1"/>
            </a:lvl3pPr>
            <a:lvl4pPr marL="972278" indent="0">
              <a:buNone/>
              <a:defRPr sz="1134" b="1"/>
            </a:lvl4pPr>
            <a:lvl5pPr marL="1296371" indent="0">
              <a:buNone/>
              <a:defRPr sz="1134" b="1"/>
            </a:lvl5pPr>
            <a:lvl6pPr marL="1620463" indent="0">
              <a:buNone/>
              <a:defRPr sz="1134" b="1"/>
            </a:lvl6pPr>
            <a:lvl7pPr marL="1944556" indent="0">
              <a:buNone/>
              <a:defRPr sz="1134" b="1"/>
            </a:lvl7pPr>
            <a:lvl8pPr marL="2268648" indent="0">
              <a:buNone/>
              <a:defRPr sz="1134" b="1"/>
            </a:lvl8pPr>
            <a:lvl9pPr marL="2592741" indent="0">
              <a:buNone/>
              <a:defRPr sz="1134" b="1"/>
            </a:lvl9pPr>
          </a:lstStyle>
          <a:p>
            <a:pPr lvl="0"/>
            <a:r>
              <a:rPr lang="en-US"/>
              <a:t>Edit Master text styles</a:t>
            </a:r>
          </a:p>
        </p:txBody>
      </p:sp>
      <p:sp>
        <p:nvSpPr>
          <p:cNvPr id="4" name="Content Placeholder 3"/>
          <p:cNvSpPr>
            <a:spLocks noGrp="1"/>
          </p:cNvSpPr>
          <p:nvPr>
            <p:ph sz="half" idx="2"/>
          </p:nvPr>
        </p:nvSpPr>
        <p:spPr>
          <a:xfrm>
            <a:off x="1438937" y="2664073"/>
            <a:ext cx="4174384" cy="3168087"/>
          </a:xfrm>
        </p:spPr>
        <p:txBody>
          <a:bodyPr/>
          <a:lstStyle>
            <a:lvl1pPr>
              <a:defRPr sz="1701"/>
            </a:lvl1pPr>
            <a:lvl2pPr>
              <a:defRPr sz="1417"/>
            </a:lvl2pPr>
            <a:lvl3pPr>
              <a:defRPr sz="1276"/>
            </a:lvl3pPr>
            <a:lvl4pPr>
              <a:defRPr sz="1134"/>
            </a:lvl4pPr>
            <a:lvl5pPr>
              <a:defRPr sz="1134"/>
            </a:lvl5pPr>
            <a:lvl6pPr marL="1387116">
              <a:defRPr sz="1134"/>
            </a:lvl6pPr>
            <a:lvl7pPr marL="1387116">
              <a:defRPr sz="1134" baseline="0"/>
            </a:lvl7pPr>
            <a:lvl8pPr marL="1387116">
              <a:defRPr sz="1134" baseline="0"/>
            </a:lvl8pPr>
            <a:lvl9pPr marL="1387116">
              <a:defRPr sz="1134"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907170" y="1800049"/>
            <a:ext cx="4174384" cy="720019"/>
          </a:xfrm>
        </p:spPr>
        <p:txBody>
          <a:bodyPr anchor="ctr"/>
          <a:lstStyle>
            <a:lvl1pPr marL="0" indent="0">
              <a:spcBef>
                <a:spcPts val="0"/>
              </a:spcBef>
              <a:buNone/>
              <a:defRPr sz="1701" b="0"/>
            </a:lvl1pPr>
            <a:lvl2pPr marL="324092" indent="0">
              <a:buNone/>
              <a:defRPr sz="1417" b="1"/>
            </a:lvl2pPr>
            <a:lvl3pPr marL="648185" indent="0">
              <a:buNone/>
              <a:defRPr sz="1276" b="1"/>
            </a:lvl3pPr>
            <a:lvl4pPr marL="972278" indent="0">
              <a:buNone/>
              <a:defRPr sz="1134" b="1"/>
            </a:lvl4pPr>
            <a:lvl5pPr marL="1296371" indent="0">
              <a:buNone/>
              <a:defRPr sz="1134" b="1"/>
            </a:lvl5pPr>
            <a:lvl6pPr marL="1620463" indent="0">
              <a:buNone/>
              <a:defRPr sz="1134" b="1"/>
            </a:lvl6pPr>
            <a:lvl7pPr marL="1944556" indent="0">
              <a:buNone/>
              <a:defRPr sz="1134" b="1"/>
            </a:lvl7pPr>
            <a:lvl8pPr marL="2268648" indent="0">
              <a:buNone/>
              <a:defRPr sz="1134" b="1"/>
            </a:lvl8pPr>
            <a:lvl9pPr marL="2592741" indent="0">
              <a:buNone/>
              <a:defRPr sz="1134" b="1"/>
            </a:lvl9pPr>
          </a:lstStyle>
          <a:p>
            <a:pPr lvl="0"/>
            <a:r>
              <a:rPr lang="en-US"/>
              <a:t>Edit Master text styles</a:t>
            </a:r>
          </a:p>
        </p:txBody>
      </p:sp>
      <p:sp>
        <p:nvSpPr>
          <p:cNvPr id="6" name="Content Placeholder 5"/>
          <p:cNvSpPr>
            <a:spLocks noGrp="1"/>
          </p:cNvSpPr>
          <p:nvPr>
            <p:ph sz="quarter" idx="4"/>
          </p:nvPr>
        </p:nvSpPr>
        <p:spPr>
          <a:xfrm>
            <a:off x="5907170" y="2664073"/>
            <a:ext cx="4174384" cy="3168087"/>
          </a:xfrm>
        </p:spPr>
        <p:txBody>
          <a:bodyPr/>
          <a:lstStyle>
            <a:lvl1pPr>
              <a:defRPr sz="1701"/>
            </a:lvl1pPr>
            <a:lvl2pPr>
              <a:defRPr sz="1417"/>
            </a:lvl2pPr>
            <a:lvl3pPr>
              <a:defRPr sz="1276"/>
            </a:lvl3pPr>
            <a:lvl4pPr>
              <a:defRPr sz="1134"/>
            </a:lvl4pPr>
            <a:lvl5pPr marL="1387116">
              <a:defRPr sz="1134"/>
            </a:lvl5pPr>
            <a:lvl6pPr marL="1387116">
              <a:defRPr sz="1134"/>
            </a:lvl6pPr>
            <a:lvl7pPr marL="1387116">
              <a:defRPr sz="1134"/>
            </a:lvl7pPr>
            <a:lvl8pPr marL="1387116">
              <a:defRPr sz="1134"/>
            </a:lvl8pPr>
            <a:lvl9pPr marL="1387116">
              <a:defRPr sz="113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3/16/2019</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99446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438938" y="1431038"/>
            <a:ext cx="9990024" cy="60482"/>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3/16/2019</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39704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3/16/2019</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77794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8937" y="259507"/>
            <a:ext cx="8642615" cy="964526"/>
          </a:xfrm>
        </p:spPr>
        <p:txBody>
          <a:bodyPr anchor="b">
            <a:noAutofit/>
          </a:bodyPr>
          <a:lstStyle>
            <a:lvl1pPr algn="l">
              <a:defRPr sz="2269" b="0"/>
            </a:lvl1pPr>
          </a:lstStyle>
          <a:p>
            <a:r>
              <a:rPr lang="en-US"/>
              <a:t>Click to edit Master title style</a:t>
            </a:r>
            <a:endParaRPr/>
          </a:p>
        </p:txBody>
      </p:sp>
      <p:sp>
        <p:nvSpPr>
          <p:cNvPr id="4" name="Text Placeholder 3"/>
          <p:cNvSpPr>
            <a:spLocks noGrp="1"/>
          </p:cNvSpPr>
          <p:nvPr>
            <p:ph type="body" sz="half" idx="2"/>
          </p:nvPr>
        </p:nvSpPr>
        <p:spPr>
          <a:xfrm>
            <a:off x="1438936" y="3240088"/>
            <a:ext cx="2592785" cy="2592070"/>
          </a:xfrm>
        </p:spPr>
        <p:txBody>
          <a:bodyPr anchor="b">
            <a:normAutofit/>
          </a:bodyPr>
          <a:lstStyle>
            <a:lvl1pPr marL="0" indent="0">
              <a:spcBef>
                <a:spcPts val="850"/>
              </a:spcBef>
              <a:buNone/>
              <a:defRPr sz="1134"/>
            </a:lvl1pPr>
            <a:lvl2pPr marL="324092" indent="0">
              <a:buNone/>
              <a:defRPr sz="850"/>
            </a:lvl2pPr>
            <a:lvl3pPr marL="648185" indent="0">
              <a:buNone/>
              <a:defRPr sz="709"/>
            </a:lvl3pPr>
            <a:lvl4pPr marL="972278" indent="0">
              <a:buNone/>
              <a:defRPr sz="638"/>
            </a:lvl4pPr>
            <a:lvl5pPr marL="1296371" indent="0">
              <a:buNone/>
              <a:defRPr sz="638"/>
            </a:lvl5pPr>
            <a:lvl6pPr marL="1620463" indent="0">
              <a:buNone/>
              <a:defRPr sz="638"/>
            </a:lvl6pPr>
            <a:lvl7pPr marL="1944556" indent="0">
              <a:buNone/>
              <a:defRPr sz="638"/>
            </a:lvl7pPr>
            <a:lvl8pPr marL="2268648" indent="0">
              <a:buNone/>
              <a:defRPr sz="638"/>
            </a:lvl8pPr>
            <a:lvl9pPr marL="2592741" indent="0">
              <a:buNone/>
              <a:defRPr sz="638"/>
            </a:lvl9pPr>
          </a:lstStyle>
          <a:p>
            <a:pPr lvl="0"/>
            <a:r>
              <a:rPr lang="en-US"/>
              <a:t>Edit Master text styles</a:t>
            </a:r>
          </a:p>
        </p:txBody>
      </p:sp>
      <p:sp>
        <p:nvSpPr>
          <p:cNvPr id="3" name="Content Placeholder 2"/>
          <p:cNvSpPr>
            <a:spLocks noGrp="1"/>
          </p:cNvSpPr>
          <p:nvPr>
            <p:ph idx="1"/>
          </p:nvPr>
        </p:nvSpPr>
        <p:spPr>
          <a:xfrm>
            <a:off x="4451762" y="1800049"/>
            <a:ext cx="5358423" cy="3816103"/>
          </a:xfrm>
        </p:spPr>
        <p:txBody>
          <a:bodyPr>
            <a:normAutofit/>
          </a:bodyPr>
          <a:lstStyle>
            <a:lvl1pPr>
              <a:defRPr sz="1701"/>
            </a:lvl1pPr>
            <a:lvl2pPr>
              <a:defRPr sz="1417"/>
            </a:lvl2pPr>
            <a:lvl3pPr>
              <a:defRPr sz="1276"/>
            </a:lvl3pPr>
            <a:lvl4pPr>
              <a:defRPr sz="1134"/>
            </a:lvl4pPr>
            <a:lvl5pPr>
              <a:defRPr sz="1134"/>
            </a:lvl5pPr>
            <a:lvl6pPr>
              <a:defRPr sz="1134"/>
            </a:lvl6pPr>
            <a:lvl7pPr>
              <a:defRPr sz="1134" baseline="0"/>
            </a:lvl7pPr>
            <a:lvl8pPr>
              <a:defRPr sz="1134" baseline="0"/>
            </a:lvl8pPr>
            <a:lvl9pPr>
              <a:defRPr sz="1134"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175600" y="1540977"/>
            <a:ext cx="5946079" cy="4323788"/>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3/16/2019</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95843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8937" y="259507"/>
            <a:ext cx="8642615" cy="964526"/>
          </a:xfrm>
        </p:spPr>
        <p:txBody>
          <a:bodyPr anchor="b">
            <a:noAutofit/>
          </a:bodyPr>
          <a:lstStyle>
            <a:lvl1pPr algn="l">
              <a:defRPr sz="2269"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650110" y="1780499"/>
            <a:ext cx="5358423" cy="3818983"/>
          </a:xfrm>
          <a:solidFill>
            <a:schemeClr val="bg1"/>
          </a:solidFill>
        </p:spPr>
        <p:txBody>
          <a:bodyPr tIns="914400">
            <a:normAutofit/>
          </a:bodyPr>
          <a:lstStyle>
            <a:lvl1pPr marL="0" indent="0" algn="ctr">
              <a:buNone/>
              <a:defRPr sz="1701"/>
            </a:lvl1pPr>
            <a:lvl2pPr marL="324092" indent="0">
              <a:buNone/>
              <a:defRPr sz="1985"/>
            </a:lvl2pPr>
            <a:lvl3pPr marL="648185" indent="0">
              <a:buNone/>
              <a:defRPr sz="1701"/>
            </a:lvl3pPr>
            <a:lvl4pPr marL="972278" indent="0">
              <a:buNone/>
              <a:defRPr sz="1417"/>
            </a:lvl4pPr>
            <a:lvl5pPr marL="1296371" indent="0">
              <a:buNone/>
              <a:defRPr sz="1417"/>
            </a:lvl5pPr>
            <a:lvl6pPr marL="1620463" indent="0">
              <a:buNone/>
              <a:defRPr sz="1417"/>
            </a:lvl6pPr>
            <a:lvl7pPr marL="1944556" indent="0">
              <a:buNone/>
              <a:defRPr sz="1417"/>
            </a:lvl7pPr>
            <a:lvl8pPr marL="2268648" indent="0">
              <a:buNone/>
              <a:defRPr sz="1417"/>
            </a:lvl8pPr>
            <a:lvl9pPr marL="2592741" indent="0">
              <a:buNone/>
              <a:defRPr sz="1417"/>
            </a:lvl9pPr>
          </a:lstStyle>
          <a:p>
            <a:r>
              <a:rPr lang="en-US"/>
              <a:t>Click icon to add picture</a:t>
            </a:r>
            <a:endParaRPr/>
          </a:p>
        </p:txBody>
      </p:sp>
      <p:grpSp>
        <p:nvGrpSpPr>
          <p:cNvPr id="614" name="frame" descr="Box graphic"/>
          <p:cNvGrpSpPr/>
          <p:nvPr/>
        </p:nvGrpSpPr>
        <p:grpSpPr bwMode="invGray">
          <a:xfrm flipH="1">
            <a:off x="1368131" y="1540977"/>
            <a:ext cx="5946079" cy="4323788"/>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grpSp>
      </p:grpSp>
      <p:sp>
        <p:nvSpPr>
          <p:cNvPr id="4" name="Text Placeholder 3"/>
          <p:cNvSpPr>
            <a:spLocks noGrp="1"/>
          </p:cNvSpPr>
          <p:nvPr>
            <p:ph type="body" sz="half" idx="2"/>
          </p:nvPr>
        </p:nvSpPr>
        <p:spPr>
          <a:xfrm>
            <a:off x="7472461" y="3223786"/>
            <a:ext cx="2592785" cy="2592070"/>
          </a:xfrm>
        </p:spPr>
        <p:txBody>
          <a:bodyPr anchor="b">
            <a:normAutofit/>
          </a:bodyPr>
          <a:lstStyle>
            <a:lvl1pPr marL="0" indent="0">
              <a:spcBef>
                <a:spcPts val="850"/>
              </a:spcBef>
              <a:buNone/>
              <a:defRPr sz="1134"/>
            </a:lvl1pPr>
            <a:lvl2pPr marL="324092" indent="0">
              <a:buNone/>
              <a:defRPr sz="850"/>
            </a:lvl2pPr>
            <a:lvl3pPr marL="648185" indent="0">
              <a:buNone/>
              <a:defRPr sz="709"/>
            </a:lvl3pPr>
            <a:lvl4pPr marL="972278" indent="0">
              <a:buNone/>
              <a:defRPr sz="638"/>
            </a:lvl4pPr>
            <a:lvl5pPr marL="1296371" indent="0">
              <a:buNone/>
              <a:defRPr sz="638"/>
            </a:lvl5pPr>
            <a:lvl6pPr marL="1620463" indent="0">
              <a:buNone/>
              <a:defRPr sz="638"/>
            </a:lvl6pPr>
            <a:lvl7pPr marL="1944556" indent="0">
              <a:buNone/>
              <a:defRPr sz="638"/>
            </a:lvl7pPr>
            <a:lvl8pPr marL="2268648" indent="0">
              <a:buNone/>
              <a:defRPr sz="638"/>
            </a:lvl8pPr>
            <a:lvl9pPr marL="2592741" indent="0">
              <a:buNone/>
              <a:defRPr sz="638"/>
            </a:lvl9pPr>
          </a:lstStyle>
          <a:p>
            <a:pPr lvl="0"/>
            <a:r>
              <a:rPr lang="en-US"/>
              <a:t>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3/16/2019</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44666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438938" y="1431038"/>
            <a:ext cx="9990024" cy="60482"/>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sp>
        <p:nvSpPr>
          <p:cNvPr id="3" name="Vertical Text Placeholder 2"/>
          <p:cNvSpPr>
            <a:spLocks noGrp="1"/>
          </p:cNvSpPr>
          <p:nvPr>
            <p:ph type="body" orient="vert" idx="1"/>
          </p:nvPr>
        </p:nvSpPr>
        <p:spPr/>
        <p:txBody>
          <a:bodyPr vert="eaVert"/>
          <a:lstStyle>
            <a:lvl5pPr>
              <a:defRPr/>
            </a:lvl5pPr>
            <a:lvl6pPr marL="1387116">
              <a:defRPr/>
            </a:lvl6pPr>
            <a:lvl7pPr marL="1387116">
              <a:defRPr/>
            </a:lvl7pPr>
            <a:lvl8pPr marL="1387116">
              <a:defRPr/>
            </a:lvl8pPr>
            <a:lvl9pPr marL="1387116">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3/16/2019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53233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60000" y="-359913"/>
            <a:ext cx="5324000" cy="7200000"/>
          </a:xfrm>
          <a:prstGeom prst="rect">
            <a:avLst/>
          </a:prstGeom>
          <a:blipFill>
            <a:blip r:embed="rId2">
              <a:alphaModFix amt="20000"/>
            </a:blip>
            <a:stretch>
              <a:fillRect/>
            </a:stretch>
          </a:blipFill>
        </p:spPr>
        <p:txBody>
          <a:bodyPr lIns="0" tIns="0" rIns="0" bIns="0" rtlCol="0" anchor="ctr">
            <a:spAutoFit/>
          </a:bodyPr>
          <a:lstStyle/>
          <a:p>
            <a:pPr algn="l"/>
            <a:endParaRPr lang="en-US" sz="2400" dirty="0">
              <a:solidFill>
                <a:schemeClr val="accent1"/>
              </a:solidFill>
            </a:endParaRPr>
          </a:p>
        </p:txBody>
      </p:sp>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93465" y="259511"/>
            <a:ext cx="1296392" cy="5576604"/>
          </a:xfrm>
        </p:spPr>
        <p:txBody>
          <a:bodyPr vert="eaVert"/>
          <a:lstStyle/>
          <a:p>
            <a:r>
              <a:rPr lang="en-US"/>
              <a:t>Click to edit Master title style</a:t>
            </a:r>
            <a:endParaRPr/>
          </a:p>
        </p:txBody>
      </p:sp>
      <p:grpSp>
        <p:nvGrpSpPr>
          <p:cNvPr id="7" name="line" descr="Line graphic"/>
          <p:cNvGrpSpPr/>
          <p:nvPr/>
        </p:nvGrpSpPr>
        <p:grpSpPr bwMode="invGray">
          <a:xfrm rot="5400000">
            <a:off x="6488868" y="3281277"/>
            <a:ext cx="6134566" cy="60499"/>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276">
                <a:ln>
                  <a:noFill/>
                </a:ln>
              </a:endParaRPr>
            </a:p>
          </p:txBody>
        </p:sp>
      </p:grpSp>
      <p:sp>
        <p:nvSpPr>
          <p:cNvPr id="3" name="Vertical Text Placeholder 2"/>
          <p:cNvSpPr>
            <a:spLocks noGrp="1"/>
          </p:cNvSpPr>
          <p:nvPr>
            <p:ph type="body" orient="vert" idx="1" hasCustomPrompt="1"/>
          </p:nvPr>
        </p:nvSpPr>
        <p:spPr>
          <a:xfrm>
            <a:off x="574674" y="262510"/>
            <a:ext cx="8642618" cy="5573605"/>
          </a:xfrm>
        </p:spPr>
        <p:txBody>
          <a:bodyPr vert="eaVert"/>
          <a:lstStyle>
            <a:lvl5pPr>
              <a:defRPr/>
            </a:lvl5pPr>
            <a:lvl6pPr marL="894495"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3/16/2019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1713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570026" y="2594372"/>
            <a:ext cx="10384440" cy="3122478"/>
          </a:xfrm>
        </p:spPr>
        <p:txBody>
          <a:bodyPr>
            <a:noAutofit/>
          </a:bodyPr>
          <a:lstStyle>
            <a:lvl1pPr marL="219008" marR="0" indent="-219008" algn="l" defTabSz="864031" rtl="0" eaLnBrk="1" fontAlgn="auto" latinLnBrk="0" hangingPunct="1">
              <a:lnSpc>
                <a:spcPct val="100000"/>
              </a:lnSpc>
              <a:spcBef>
                <a:spcPct val="20000"/>
              </a:spcBef>
              <a:spcAft>
                <a:spcPts val="0"/>
              </a:spcAft>
              <a:buClr>
                <a:schemeClr val="accent3"/>
              </a:buClr>
              <a:buSzTx/>
              <a:buFont typeface="Arial" charset="0"/>
              <a:buChar char="•"/>
              <a:tabLst/>
              <a:defRPr sz="1701">
                <a:solidFill>
                  <a:srgbClr val="58585A"/>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2"/>
                </a:solidFill>
              </a:defRPr>
            </a:lvl1pPr>
          </a:lstStyle>
          <a:p>
            <a:r>
              <a:rPr lang="en-US" dirty="0"/>
              <a:t>Agenda</a:t>
            </a:r>
          </a:p>
        </p:txBody>
      </p:sp>
      <p:sp>
        <p:nvSpPr>
          <p:cNvPr id="4" name="Content Placeholder 13"/>
          <p:cNvSpPr>
            <a:spLocks noGrp="1"/>
          </p:cNvSpPr>
          <p:nvPr>
            <p:ph sz="quarter" idx="11"/>
          </p:nvPr>
        </p:nvSpPr>
        <p:spPr>
          <a:xfrm>
            <a:off x="570026" y="1554944"/>
            <a:ext cx="10384440" cy="541235"/>
          </a:xfrm>
        </p:spPr>
        <p:txBody>
          <a:bodyPr>
            <a:noAutofit/>
          </a:bodyPr>
          <a:lstStyle>
            <a:lvl1pPr marL="0" marR="0" indent="0" algn="l" defTabSz="864031" rtl="0" eaLnBrk="1" fontAlgn="auto" latinLnBrk="0" hangingPunct="1">
              <a:lnSpc>
                <a:spcPct val="100000"/>
              </a:lnSpc>
              <a:spcBef>
                <a:spcPct val="20000"/>
              </a:spcBef>
              <a:spcAft>
                <a:spcPts val="0"/>
              </a:spcAft>
              <a:buClr>
                <a:schemeClr val="accent1"/>
              </a:buClr>
              <a:buSzTx/>
              <a:buFont typeface="Arial" charset="0"/>
              <a:buNone/>
              <a:tabLst/>
              <a:defRPr sz="1890">
                <a:solidFill>
                  <a:schemeClr val="accent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Tree>
    <p:extLst>
      <p:ext uri="{BB962C8B-B14F-4D97-AF65-F5344CB8AC3E}">
        <p14:creationId xmlns:p14="http://schemas.microsoft.com/office/powerpoint/2010/main" val="20646091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568790" y="2238258"/>
            <a:ext cx="4637087" cy="492013"/>
          </a:xfrm>
        </p:spPr>
        <p:txBody>
          <a:bodyPr anchor="b">
            <a:normAutofit/>
          </a:bodyPr>
          <a:lstStyle>
            <a:lvl1pPr marL="0" indent="0" algn="l" defTabSz="864031" rtl="0" eaLnBrk="1" latinLnBrk="0" hangingPunct="1">
              <a:buNone/>
              <a:defRPr lang="en-US" sz="1323"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0" name="Text Placeholder 30"/>
          <p:cNvSpPr>
            <a:spLocks noGrp="1"/>
          </p:cNvSpPr>
          <p:nvPr>
            <p:ph type="body" sz="quarter" idx="14" hasCustomPrompt="1"/>
          </p:nvPr>
        </p:nvSpPr>
        <p:spPr>
          <a:xfrm>
            <a:off x="6307377" y="2238258"/>
            <a:ext cx="4637087" cy="492013"/>
          </a:xfrm>
        </p:spPr>
        <p:txBody>
          <a:bodyPr anchor="b">
            <a:normAutofit/>
          </a:bodyPr>
          <a:lstStyle>
            <a:lvl1pPr marL="0" indent="0" algn="l" defTabSz="864031" rtl="0" eaLnBrk="1" latinLnBrk="0" hangingPunct="1">
              <a:buNone/>
              <a:defRPr lang="en-US" sz="1323"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3" name="Text Placeholder 20"/>
          <p:cNvSpPr>
            <a:spLocks noGrp="1"/>
          </p:cNvSpPr>
          <p:nvPr>
            <p:ph type="body" sz="quarter" idx="13"/>
          </p:nvPr>
        </p:nvSpPr>
        <p:spPr>
          <a:xfrm>
            <a:off x="568789" y="2767255"/>
            <a:ext cx="4637087" cy="3088154"/>
          </a:xfrm>
        </p:spPr>
        <p:txBody>
          <a:bodyPr>
            <a:normAutofit/>
          </a:bodyPr>
          <a:lstStyle>
            <a:lvl1pPr marL="0" indent="0">
              <a:lnSpc>
                <a:spcPct val="100000"/>
              </a:lnSpc>
              <a:buNone/>
              <a:defRPr lang="en-US" sz="1134" b="0" i="0" kern="1200" dirty="0" smtClean="0">
                <a:solidFill>
                  <a:schemeClr val="bg2">
                    <a:lumMod val="50000"/>
                  </a:schemeClr>
                </a:solidFill>
                <a:latin typeface="+mn-lt"/>
                <a:ea typeface="Gotham Light" charset="0"/>
                <a:cs typeface="Gotham Light" charset="0"/>
              </a:defRPr>
            </a:lvl1pPr>
          </a:lstStyle>
          <a:p>
            <a:pPr marL="0" lvl="0" indent="0" algn="l" defTabSz="864031" rtl="0" eaLnBrk="1" latinLnBrk="0" hangingPunct="1">
              <a:lnSpc>
                <a:spcPct val="90000"/>
              </a:lnSpc>
              <a:spcBef>
                <a:spcPts val="945"/>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307376" y="2767255"/>
            <a:ext cx="4637087" cy="3088154"/>
          </a:xfrm>
        </p:spPr>
        <p:txBody>
          <a:bodyPr>
            <a:normAutofit/>
          </a:bodyPr>
          <a:lstStyle>
            <a:lvl1pPr marL="0" indent="0">
              <a:lnSpc>
                <a:spcPct val="100000"/>
              </a:lnSpc>
              <a:buNone/>
              <a:defRPr lang="en-US" sz="1134" b="0" i="0" kern="1200" dirty="0" smtClean="0">
                <a:solidFill>
                  <a:schemeClr val="bg2">
                    <a:lumMod val="50000"/>
                  </a:schemeClr>
                </a:solidFill>
                <a:latin typeface="+mn-lt"/>
                <a:ea typeface="Gotham Light" charset="0"/>
                <a:cs typeface="Gotham Light" charset="0"/>
              </a:defRPr>
            </a:lvl1pPr>
          </a:lstStyle>
          <a:p>
            <a:pPr marL="0" lvl="0" indent="0" algn="l" defTabSz="864031" rtl="0" eaLnBrk="1" latinLnBrk="0" hangingPunct="1">
              <a:lnSpc>
                <a:spcPct val="90000"/>
              </a:lnSpc>
              <a:spcBef>
                <a:spcPts val="945"/>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3457735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EE697BF3-BF70-4162-92C5-7D889FCF6973}"/>
              </a:ext>
            </a:extLst>
          </p:cNvPr>
          <p:cNvPicPr>
            <a:picLocks noChangeAspect="1"/>
          </p:cNvPicPr>
          <p:nvPr userDrawn="1"/>
        </p:nvPicPr>
        <p:blipFill>
          <a:blip r:embed="rId2"/>
          <a:stretch>
            <a:fillRect/>
          </a:stretch>
        </p:blipFill>
        <p:spPr>
          <a:xfrm>
            <a:off x="137787" y="5940175"/>
            <a:ext cx="2495550" cy="390525"/>
          </a:xfrm>
          <a:prstGeom prst="rect">
            <a:avLst/>
          </a:prstGeom>
        </p:spPr>
      </p:pic>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Only">
    <p:bg>
      <p:bgPr>
        <a:solidFill>
          <a:srgbClr val="FFFFFF"/>
        </a:solidFill>
        <a:effectLst/>
      </p:bgPr>
    </p:bg>
    <p:spTree>
      <p:nvGrpSpPr>
        <p:cNvPr id="1" name=""/>
        <p:cNvGrpSpPr/>
        <p:nvPr/>
      </p:nvGrpSpPr>
      <p:grpSpPr>
        <a:xfrm>
          <a:off x="0" y="0"/>
          <a:ext cx="0" cy="0"/>
          <a:chOff x="0" y="0"/>
          <a:chExt cx="0" cy="0"/>
        </a:xfrm>
      </p:grpSpPr>
      <p:sp>
        <p:nvSpPr>
          <p:cNvPr id="45" name="Shape 45"/>
          <p:cNvSpPr>
            <a:spLocks noGrp="1"/>
          </p:cNvSpPr>
          <p:nvPr>
            <p:ph type="title"/>
          </p:nvPr>
        </p:nvSpPr>
        <p:spPr>
          <a:xfrm>
            <a:off x="254181" y="270972"/>
            <a:ext cx="11014482" cy="1241069"/>
          </a:xfrm>
          <a:prstGeom prst="rect">
            <a:avLst/>
          </a:prstGeom>
        </p:spPr>
        <p:txBody>
          <a:bodyPr lIns="91438" tIns="91438" rIns="91438" bIns="91438" anchor="t"/>
          <a:lstStyle>
            <a:lvl1pPr defTabSz="864113">
              <a:defRPr sz="4726" spc="-95">
                <a:solidFill>
                  <a:schemeClr val="accent1"/>
                </a:solidFill>
                <a:latin typeface="Segoe UI Light"/>
                <a:ea typeface="Segoe UI Light"/>
                <a:cs typeface="Segoe UI Light"/>
                <a:sym typeface="Segoe UI Light"/>
              </a:defRPr>
            </a:lvl1pPr>
          </a:lstStyle>
          <a:p>
            <a:r>
              <a:t>Title Text</a:t>
            </a:r>
          </a:p>
        </p:txBody>
      </p:sp>
      <p:sp>
        <p:nvSpPr>
          <p:cNvPr id="46" name="Shape 46"/>
          <p:cNvSpPr>
            <a:spLocks noGrp="1"/>
          </p:cNvSpPr>
          <p:nvPr>
            <p:ph type="sldNum" sz="quarter" idx="2"/>
          </p:nvPr>
        </p:nvSpPr>
        <p:spPr>
          <a:xfrm>
            <a:off x="5568235" y="5833657"/>
            <a:ext cx="2688115" cy="345011"/>
          </a:xfrm>
          <a:prstGeom prst="rect">
            <a:avLst/>
          </a:prstGeom>
        </p:spPr>
        <p:txBody>
          <a:bodyPr/>
          <a:lstStyle>
            <a:lvl1pPr>
              <a:defRPr>
                <a:solidFill>
                  <a:schemeClr val="accent5"/>
                </a:solidFill>
              </a:defRPr>
            </a:lvl1pPr>
          </a:lstStyle>
          <a:p>
            <a:fld id="{86CB4B4D-7CA3-9044-876B-883B54F8677D}" type="slidenum">
              <a:t>‹#›</a:t>
            </a:fld>
            <a:endParaRPr/>
          </a:p>
        </p:txBody>
      </p:sp>
    </p:spTree>
    <p:extLst>
      <p:ext uri="{BB962C8B-B14F-4D97-AF65-F5344CB8AC3E}">
        <p14:creationId xmlns:p14="http://schemas.microsoft.com/office/powerpoint/2010/main" val="23770125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440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graphicFrame>
        <p:nvGraphicFramePr>
          <p:cNvPr id="9" name="Object 8"/>
          <p:cNvGraphicFramePr>
            <a:graphicFrameLocks noChangeAspect="1"/>
          </p:cNvGraphicFramePr>
          <p:nvPr userDrawn="1">
            <p:extLst>
              <p:ext uri="{D42A27DB-BD31-4B8C-83A1-F6EECF244321}">
                <p14:modId xmlns:p14="http://schemas.microsoft.com/office/powerpoint/2010/main" val="1855242954"/>
              </p:ext>
            </p:extLst>
          </p:nvPr>
        </p:nvGraphicFramePr>
        <p:xfrm>
          <a:off x="10713600" y="5940175"/>
          <a:ext cx="626616" cy="360000"/>
        </p:xfrm>
        <a:graphic>
          <a:graphicData uri="http://schemas.openxmlformats.org/presentationml/2006/ole">
            <mc:AlternateContent xmlns:mc="http://schemas.openxmlformats.org/markup-compatibility/2006">
              <mc:Choice xmlns:v="urn:schemas-microsoft-com:vml" Requires="v">
                <p:oleObj spid="_x0000_s1141" name="Image" r:id="rId12" imgW="2279520" imgH="1310400" progId="Photoshop.Image.18">
                  <p:embed/>
                </p:oleObj>
              </mc:Choice>
              <mc:Fallback>
                <p:oleObj name="Image" r:id="rId12" imgW="2279520" imgH="1310400" progId="Photoshop.Image.18">
                  <p:embed/>
                  <p:pic>
                    <p:nvPicPr>
                      <p:cNvPr id="9" name="Object 8"/>
                      <p:cNvPicPr/>
                      <p:nvPr/>
                    </p:nvPicPr>
                    <p:blipFill>
                      <a:blip r:embed="rId13"/>
                      <a:stretch>
                        <a:fillRect/>
                      </a:stretch>
                    </p:blipFill>
                    <p:spPr>
                      <a:xfrm>
                        <a:off x="10713600" y="5940175"/>
                        <a:ext cx="626616" cy="360000"/>
                      </a:xfrm>
                      <a:prstGeom prst="rect">
                        <a:avLst/>
                      </a:prstGeom>
                    </p:spPr>
                  </p:pic>
                </p:oleObj>
              </mc:Fallback>
            </mc:AlternateContent>
          </a:graphicData>
        </a:graphic>
      </p:graphicFrame>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 id="2147483657" r:id="rId8"/>
    <p:sldLayoutId id="2147483660" r:id="rId9"/>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userDrawn="1">
          <p15:clr>
            <a:srgbClr val="F26B43"/>
          </p15:clr>
        </p15:guide>
        <p15:guide id="2" pos="3629" userDrawn="1">
          <p15:clr>
            <a:srgbClr val="F26B43"/>
          </p15:clr>
        </p15:guide>
        <p15:guide id="3" pos="7030" userDrawn="1">
          <p15:clr>
            <a:srgbClr val="F26B43"/>
          </p15:clr>
        </p15:guide>
        <p15:guide id="4" pos="227" userDrawn="1">
          <p15:clr>
            <a:srgbClr val="F26B43"/>
          </p15:clr>
        </p15:guide>
        <p15:guide id="5" orient="horz" pos="227" userDrawn="1">
          <p15:clr>
            <a:srgbClr val="F26B43"/>
          </p15:clr>
        </p15:guide>
        <p15:guide id="7" orient="horz" pos="680" userDrawn="1">
          <p15:clr>
            <a:srgbClr val="F26B43"/>
          </p15:clr>
        </p15:guide>
        <p15:guide id="8" orient="horz" pos="907" userDrawn="1">
          <p15:clr>
            <a:srgbClr val="F26B43"/>
          </p15:clr>
        </p15:guide>
        <p15:guide id="9" orient="horz" pos="3855" userDrawn="1">
          <p15:clr>
            <a:srgbClr val="F26B43"/>
          </p15:clr>
        </p15:guide>
        <p15:guide id="10" orient="horz" pos="204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8937" y="259507"/>
            <a:ext cx="8642615" cy="964526"/>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438938" y="1800049"/>
            <a:ext cx="8642616" cy="403210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438937" y="6048164"/>
            <a:ext cx="5977809" cy="261008"/>
          </a:xfrm>
          <a:prstGeom prst="rect">
            <a:avLst/>
          </a:prstGeom>
        </p:spPr>
        <p:txBody>
          <a:bodyPr vert="horz" lIns="91440" tIns="45720" rIns="91440" bIns="45720" rtlCol="0" anchor="ctr"/>
          <a:lstStyle>
            <a:lvl1pPr algn="l">
              <a:defRPr sz="85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7632812" y="6048164"/>
            <a:ext cx="1175656" cy="261008"/>
          </a:xfrm>
          <a:prstGeom prst="rect">
            <a:avLst/>
          </a:prstGeom>
        </p:spPr>
        <p:txBody>
          <a:bodyPr vert="horz" lIns="91440" tIns="45720" rIns="91440" bIns="45720" rtlCol="0" anchor="ctr"/>
          <a:lstStyle>
            <a:lvl1pPr algn="r">
              <a:defRPr sz="850">
                <a:solidFill>
                  <a:schemeClr val="tx1">
                    <a:tint val="75000"/>
                  </a:schemeClr>
                </a:solidFill>
              </a:defRPr>
            </a:lvl1pPr>
          </a:lstStyle>
          <a:p>
            <a:fld id="{9AFE8FB1-0A7A-443E-AAF7-31D4FA1AA312}" type="datetimeFigureOut">
              <a:rPr lang="en-US" smtClean="0"/>
              <a:pPr/>
              <a:t>3/16/2019</a:t>
            </a:fld>
            <a:endParaRPr lang="en-US" dirty="0"/>
          </a:p>
        </p:txBody>
      </p:sp>
      <p:sp>
        <p:nvSpPr>
          <p:cNvPr id="6" name="Slide Number Placeholder 5"/>
          <p:cNvSpPr>
            <a:spLocks noGrp="1"/>
          </p:cNvSpPr>
          <p:nvPr>
            <p:ph type="sldNum" sz="quarter" idx="4"/>
          </p:nvPr>
        </p:nvSpPr>
        <p:spPr>
          <a:xfrm>
            <a:off x="9001225" y="6048164"/>
            <a:ext cx="1080329" cy="261008"/>
          </a:xfrm>
          <a:prstGeom prst="rect">
            <a:avLst/>
          </a:prstGeom>
        </p:spPr>
        <p:txBody>
          <a:bodyPr vert="horz" lIns="91440" tIns="45720" rIns="91440" bIns="45720" rtlCol="0" anchor="ctr"/>
          <a:lstStyle>
            <a:lvl1pPr algn="r">
              <a:defRPr sz="85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75702626"/>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48185" rtl="0" eaLnBrk="1" latinLnBrk="0" hangingPunct="1">
        <a:lnSpc>
          <a:spcPct val="90000"/>
        </a:lnSpc>
        <a:spcBef>
          <a:spcPct val="0"/>
        </a:spcBef>
        <a:buNone/>
        <a:defRPr sz="2269" kern="1200">
          <a:solidFill>
            <a:schemeClr val="tx1"/>
          </a:solidFill>
          <a:latin typeface="+mj-lt"/>
          <a:ea typeface="+mj-ea"/>
          <a:cs typeface="+mj-cs"/>
        </a:defRPr>
      </a:lvl1pPr>
    </p:titleStyle>
    <p:bodyStyle>
      <a:lvl1pPr marL="194456" indent="-194456" algn="l" defTabSz="648185" rtl="0" eaLnBrk="1" latinLnBrk="0" hangingPunct="1">
        <a:lnSpc>
          <a:spcPct val="90000"/>
        </a:lnSpc>
        <a:spcBef>
          <a:spcPts val="1276"/>
        </a:spcBef>
        <a:buSzPct val="100000"/>
        <a:buFont typeface="Arial" pitchFamily="34" charset="0"/>
        <a:buChar char="▪"/>
        <a:defRPr sz="1701" kern="1200">
          <a:solidFill>
            <a:schemeClr val="tx1"/>
          </a:solidFill>
          <a:latin typeface="+mn-lt"/>
          <a:ea typeface="+mn-ea"/>
          <a:cs typeface="+mn-cs"/>
        </a:defRPr>
      </a:lvl1pPr>
      <a:lvl2pPr marL="408356" indent="-194456" algn="l" defTabSz="648185" rtl="0" eaLnBrk="1" latinLnBrk="0" hangingPunct="1">
        <a:lnSpc>
          <a:spcPct val="90000"/>
        </a:lnSpc>
        <a:spcBef>
          <a:spcPts val="425"/>
        </a:spcBef>
        <a:buSzPct val="100000"/>
        <a:buFont typeface="Consolas" pitchFamily="49" charset="0"/>
        <a:buChar char="–"/>
        <a:defRPr sz="1417" kern="1200">
          <a:solidFill>
            <a:schemeClr val="tx1"/>
          </a:solidFill>
          <a:latin typeface="+mn-lt"/>
          <a:ea typeface="+mn-ea"/>
          <a:cs typeface="+mn-cs"/>
        </a:defRPr>
      </a:lvl2pPr>
      <a:lvl3pPr marL="570403" indent="-162047" algn="l" defTabSz="648185" rtl="0" eaLnBrk="1" latinLnBrk="0" hangingPunct="1">
        <a:lnSpc>
          <a:spcPct val="90000"/>
        </a:lnSpc>
        <a:spcBef>
          <a:spcPts val="425"/>
        </a:spcBef>
        <a:buSzPct val="100000"/>
        <a:buFont typeface="Arial" pitchFamily="34" charset="0"/>
        <a:buChar char="▪"/>
        <a:defRPr sz="1276" kern="1200">
          <a:solidFill>
            <a:schemeClr val="tx1"/>
          </a:solidFill>
          <a:latin typeface="+mn-lt"/>
          <a:ea typeface="+mn-ea"/>
          <a:cs typeface="+mn-cs"/>
        </a:defRPr>
      </a:lvl3pPr>
      <a:lvl4pPr marL="732450" indent="-162047" algn="l" defTabSz="648185" rtl="0" eaLnBrk="1" latinLnBrk="0" hangingPunct="1">
        <a:lnSpc>
          <a:spcPct val="90000"/>
        </a:lnSpc>
        <a:spcBef>
          <a:spcPts val="425"/>
        </a:spcBef>
        <a:buSzPct val="100000"/>
        <a:buFont typeface="Consolas" pitchFamily="49" charset="0"/>
        <a:buChar char="–"/>
        <a:defRPr sz="1134" kern="1200">
          <a:solidFill>
            <a:schemeClr val="tx1"/>
          </a:solidFill>
          <a:latin typeface="+mn-lt"/>
          <a:ea typeface="+mn-ea"/>
          <a:cs typeface="+mn-cs"/>
        </a:defRPr>
      </a:lvl4pPr>
      <a:lvl5pPr marL="894495" indent="-162047" algn="l" defTabSz="648185" rtl="0" eaLnBrk="1" latinLnBrk="0" hangingPunct="1">
        <a:lnSpc>
          <a:spcPct val="90000"/>
        </a:lnSpc>
        <a:spcBef>
          <a:spcPts val="425"/>
        </a:spcBef>
        <a:buSzPct val="100000"/>
        <a:buFont typeface="Arial" pitchFamily="34" charset="0"/>
        <a:buChar char="▪"/>
        <a:defRPr sz="1134" kern="1200">
          <a:solidFill>
            <a:schemeClr val="tx1"/>
          </a:solidFill>
          <a:latin typeface="+mn-lt"/>
          <a:ea typeface="+mn-ea"/>
          <a:cs typeface="+mn-cs"/>
        </a:defRPr>
      </a:lvl5pPr>
      <a:lvl6pPr marL="1056542" indent="-162047" algn="l" defTabSz="648185" rtl="0" eaLnBrk="1" latinLnBrk="0" hangingPunct="1">
        <a:lnSpc>
          <a:spcPct val="90000"/>
        </a:lnSpc>
        <a:spcBef>
          <a:spcPts val="425"/>
        </a:spcBef>
        <a:buSzPct val="100000"/>
        <a:buFont typeface="Consolas" pitchFamily="49" charset="0"/>
        <a:buChar char="–"/>
        <a:defRPr sz="1134" kern="1200">
          <a:solidFill>
            <a:schemeClr val="tx1"/>
          </a:solidFill>
          <a:latin typeface="+mn-lt"/>
          <a:ea typeface="+mn-ea"/>
          <a:cs typeface="+mn-cs"/>
        </a:defRPr>
      </a:lvl6pPr>
      <a:lvl7pPr marL="1218588" indent="-162047" algn="l" defTabSz="648185" rtl="0" eaLnBrk="1" latinLnBrk="0" hangingPunct="1">
        <a:lnSpc>
          <a:spcPct val="90000"/>
        </a:lnSpc>
        <a:spcBef>
          <a:spcPts val="425"/>
        </a:spcBef>
        <a:buSzPct val="100000"/>
        <a:buFont typeface="Arial" pitchFamily="34" charset="0"/>
        <a:buChar char="▪"/>
        <a:defRPr sz="1134" kern="1200">
          <a:solidFill>
            <a:schemeClr val="tx1"/>
          </a:solidFill>
          <a:latin typeface="+mn-lt"/>
          <a:ea typeface="+mn-ea"/>
          <a:cs typeface="+mn-cs"/>
        </a:defRPr>
      </a:lvl7pPr>
      <a:lvl8pPr marL="1380635" indent="-162047" algn="l" defTabSz="648185" rtl="0" eaLnBrk="1" latinLnBrk="0" hangingPunct="1">
        <a:lnSpc>
          <a:spcPct val="90000"/>
        </a:lnSpc>
        <a:spcBef>
          <a:spcPts val="425"/>
        </a:spcBef>
        <a:buSzPct val="100000"/>
        <a:buFont typeface="Consolas" pitchFamily="49" charset="0"/>
        <a:buChar char="–"/>
        <a:defRPr sz="1134" kern="1200">
          <a:solidFill>
            <a:schemeClr val="tx1"/>
          </a:solidFill>
          <a:latin typeface="+mn-lt"/>
          <a:ea typeface="+mn-ea"/>
          <a:cs typeface="+mn-cs"/>
        </a:defRPr>
      </a:lvl8pPr>
      <a:lvl9pPr marL="1542681" indent="-162047" algn="l" defTabSz="648185" rtl="0" eaLnBrk="1" latinLnBrk="0" hangingPunct="1">
        <a:lnSpc>
          <a:spcPct val="90000"/>
        </a:lnSpc>
        <a:spcBef>
          <a:spcPts val="425"/>
        </a:spcBef>
        <a:buSzPct val="100000"/>
        <a:buFont typeface="Arial" pitchFamily="34" charset="0"/>
        <a:buChar char="▪"/>
        <a:defRPr sz="1134" kern="1200">
          <a:solidFill>
            <a:schemeClr val="tx1"/>
          </a:solidFill>
          <a:latin typeface="+mn-lt"/>
          <a:ea typeface="+mn-ea"/>
          <a:cs typeface="+mn-cs"/>
        </a:defRPr>
      </a:lvl9pPr>
    </p:bodyStyle>
    <p:otherStyle>
      <a:defPPr>
        <a:defRPr/>
      </a:defPPr>
      <a:lvl1pPr marL="0" algn="l" defTabSz="648185" rtl="0" eaLnBrk="1" latinLnBrk="0" hangingPunct="1">
        <a:defRPr sz="1276" kern="1200">
          <a:solidFill>
            <a:schemeClr val="tx1"/>
          </a:solidFill>
          <a:latin typeface="+mn-lt"/>
          <a:ea typeface="+mn-ea"/>
          <a:cs typeface="+mn-cs"/>
        </a:defRPr>
      </a:lvl1pPr>
      <a:lvl2pPr marL="324092" algn="l" defTabSz="648185" rtl="0" eaLnBrk="1" latinLnBrk="0" hangingPunct="1">
        <a:defRPr sz="1276" kern="1200">
          <a:solidFill>
            <a:schemeClr val="tx1"/>
          </a:solidFill>
          <a:latin typeface="+mn-lt"/>
          <a:ea typeface="+mn-ea"/>
          <a:cs typeface="+mn-cs"/>
        </a:defRPr>
      </a:lvl2pPr>
      <a:lvl3pPr marL="648185" algn="l" defTabSz="648185" rtl="0" eaLnBrk="1" latinLnBrk="0" hangingPunct="1">
        <a:defRPr sz="1276" kern="1200">
          <a:solidFill>
            <a:schemeClr val="tx1"/>
          </a:solidFill>
          <a:latin typeface="+mn-lt"/>
          <a:ea typeface="+mn-ea"/>
          <a:cs typeface="+mn-cs"/>
        </a:defRPr>
      </a:lvl3pPr>
      <a:lvl4pPr marL="972278" algn="l" defTabSz="648185" rtl="0" eaLnBrk="1" latinLnBrk="0" hangingPunct="1">
        <a:defRPr sz="1276" kern="1200">
          <a:solidFill>
            <a:schemeClr val="tx1"/>
          </a:solidFill>
          <a:latin typeface="+mn-lt"/>
          <a:ea typeface="+mn-ea"/>
          <a:cs typeface="+mn-cs"/>
        </a:defRPr>
      </a:lvl4pPr>
      <a:lvl5pPr marL="1296371" algn="l" defTabSz="648185" rtl="0" eaLnBrk="1" latinLnBrk="0" hangingPunct="1">
        <a:defRPr sz="1276" kern="1200">
          <a:solidFill>
            <a:schemeClr val="tx1"/>
          </a:solidFill>
          <a:latin typeface="+mn-lt"/>
          <a:ea typeface="+mn-ea"/>
          <a:cs typeface="+mn-cs"/>
        </a:defRPr>
      </a:lvl5pPr>
      <a:lvl6pPr marL="1620463" algn="l" defTabSz="648185" rtl="0" eaLnBrk="1" latinLnBrk="0" hangingPunct="1">
        <a:defRPr sz="1276" kern="1200">
          <a:solidFill>
            <a:schemeClr val="tx1"/>
          </a:solidFill>
          <a:latin typeface="+mn-lt"/>
          <a:ea typeface="+mn-ea"/>
          <a:cs typeface="+mn-cs"/>
        </a:defRPr>
      </a:lvl6pPr>
      <a:lvl7pPr marL="1944556" algn="l" defTabSz="648185" rtl="0" eaLnBrk="1" latinLnBrk="0" hangingPunct="1">
        <a:defRPr sz="1276" kern="1200">
          <a:solidFill>
            <a:schemeClr val="tx1"/>
          </a:solidFill>
          <a:latin typeface="+mn-lt"/>
          <a:ea typeface="+mn-ea"/>
          <a:cs typeface="+mn-cs"/>
        </a:defRPr>
      </a:lvl7pPr>
      <a:lvl8pPr marL="2268648" algn="l" defTabSz="648185" rtl="0" eaLnBrk="1" latinLnBrk="0" hangingPunct="1">
        <a:defRPr sz="1276" kern="1200">
          <a:solidFill>
            <a:schemeClr val="tx1"/>
          </a:solidFill>
          <a:latin typeface="+mn-lt"/>
          <a:ea typeface="+mn-ea"/>
          <a:cs typeface="+mn-cs"/>
        </a:defRPr>
      </a:lvl8pPr>
      <a:lvl9pPr marL="2592741" algn="l" defTabSz="648185" rtl="0" eaLnBrk="1" latinLnBrk="0" hangingPunct="1">
        <a:defRPr sz="127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1.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1.xml"/><Relationship Id="rId1" Type="http://schemas.openxmlformats.org/officeDocument/2006/relationships/tags" Target="../tags/tag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1.xml"/><Relationship Id="rId1" Type="http://schemas.openxmlformats.org/officeDocument/2006/relationships/tags" Target="../tags/tag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1.xml"/><Relationship Id="rId1" Type="http://schemas.openxmlformats.org/officeDocument/2006/relationships/tags" Target="../tags/tag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1.xml"/><Relationship Id="rId1" Type="http://schemas.openxmlformats.org/officeDocument/2006/relationships/tags" Target="../tags/tag5.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1.xml"/><Relationship Id="rId1" Type="http://schemas.openxmlformats.org/officeDocument/2006/relationships/tags" Target="../tags/tag6.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1.xml"/><Relationship Id="rId1" Type="http://schemas.openxmlformats.org/officeDocument/2006/relationships/tags" Target="../tags/tag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1.xml"/><Relationship Id="rId1" Type="http://schemas.openxmlformats.org/officeDocument/2006/relationships/tags" Target="../tags/tag8.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1.xml"/><Relationship Id="rId1" Type="http://schemas.openxmlformats.org/officeDocument/2006/relationships/tags" Target="../tags/tag9.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1.xml"/><Relationship Id="rId1" Type="http://schemas.openxmlformats.org/officeDocument/2006/relationships/tags" Target="../tags/tag10.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user-images.githubusercontent.com/8278033/34322840-ed09114e-e832-11e7-9670-9baa686ade71.png"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hyperlink" Target="https://github.com/Pester/Pester"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32.jpeg"/><Relationship Id="rId5" Type="http://schemas.openxmlformats.org/officeDocument/2006/relationships/hyperlink" Target="https://unsplash.com/search/photos/helpme?utm_source=unsplash&amp;utm_medium=referral&amp;utm_content=creditCopyText" TargetMode="External"/><Relationship Id="rId4" Type="http://schemas.openxmlformats.org/officeDocument/2006/relationships/hyperlink" Target="https://unsplash.com/photos/rX12B5uX7QM?utm_source=unsplash&amp;utm_medium=referral&amp;utm_content=creditCopyText"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1.xml"/><Relationship Id="rId1" Type="http://schemas.openxmlformats.org/officeDocument/2006/relationships/tags" Target="../tags/tag11.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1.xml"/><Relationship Id="rId1" Type="http://schemas.openxmlformats.org/officeDocument/2006/relationships/tags" Target="../tags/tag1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hyperlink" Target="https://unsplash.com/search/photos/network?utm_source=unsplash&amp;utm_medium=referral&amp;utm_content=creditCopyText" TargetMode="External"/><Relationship Id="rId5" Type="http://schemas.openxmlformats.org/officeDocument/2006/relationships/hyperlink" Target="https://unsplash.com/photos/pkKeuRiDa2Q?utm_source=unsplash&amp;utm_medium=referral&amp;utm_content=creditCopyText" TargetMode="External"/><Relationship Id="rId4" Type="http://schemas.openxmlformats.org/officeDocument/2006/relationships/image" Target="../media/image3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hyperlink" Target="https://unsplash.com/search/photos/network?utm_source=unsplash&amp;utm_medium=referral&amp;utm_content=creditCopyText" TargetMode="External"/><Relationship Id="rId5" Type="http://schemas.openxmlformats.org/officeDocument/2006/relationships/hyperlink" Target="https://unsplash.com/photos/pkKeuRiDa2Q?utm_source=unsplash&amp;utm_medium=referral&amp;utm_content=creditCopyText" TargetMode="External"/><Relationship Id="rId4" Type="http://schemas.openxmlformats.org/officeDocument/2006/relationships/image" Target="../media/image38.jpe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hyperlink" Target="https://unsplash.com/search/photos/fortress?utm_source=unsplash&amp;utm_medium=referral&amp;utm_content=creditCopyText" TargetMode="External"/><Relationship Id="rId5" Type="http://schemas.openxmlformats.org/officeDocument/2006/relationships/hyperlink" Target="https://unsplash.com/photos/pg2mvYuXjDc?utm_source=unsplash&amp;utm_medium=referral&amp;utm_content=creditCopyText" TargetMode="External"/><Relationship Id="rId4" Type="http://schemas.openxmlformats.org/officeDocument/2006/relationships/image" Target="../media/image39.jpeg"/></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hyperlink" Target="https://unsplash.com/search/photos/fortress?utm_source=unsplash&amp;utm_medium=referral&amp;utm_content=creditCopyText" TargetMode="External"/><Relationship Id="rId5" Type="http://schemas.openxmlformats.org/officeDocument/2006/relationships/hyperlink" Target="https://unsplash.com/photos/pg2mvYuXjDc?utm_source=unsplash&amp;utm_medium=referral&amp;utm_content=creditCopyText" TargetMode="External"/><Relationship Id="rId4" Type="http://schemas.openxmlformats.org/officeDocument/2006/relationships/image" Target="../media/image39.jpeg"/></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hyperlink" Target="https://unsplash.com/search/photos/peasnt-carrying?utm_source=unsplash&amp;utm_medium=referral&amp;utm_content=creditCopyText" TargetMode="External"/><Relationship Id="rId5" Type="http://schemas.openxmlformats.org/officeDocument/2006/relationships/hyperlink" Target="https://unsplash.com/photos/c6Lkc2Lt94s?utm_source=unsplash&amp;utm_medium=referral&amp;utm_content=creditCopyText" TargetMode="Externa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unsplash.com/search/photos/peasnt-carrying?utm_source=unsplash&amp;utm_medium=referral&amp;utm_content=creditCopyText" TargetMode="External"/><Relationship Id="rId5" Type="http://schemas.openxmlformats.org/officeDocument/2006/relationships/hyperlink" Target="https://unsplash.com/photos/c6Lkc2Lt94s?utm_source=unsplash&amp;utm_medium=referral&amp;utm_content=creditCopyText" TargetMode="Externa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hyperlink" Target="https://unsplash.com/search/photos/only-one?utm_source=unsplash&amp;utm_medium=referral&amp;utm_content=creditCopyText" TargetMode="External"/><Relationship Id="rId4" Type="http://schemas.openxmlformats.org/officeDocument/2006/relationships/hyperlink" Target="https://unsplash.com/photos/-nbCXvnzyKs?utm_source=unsplash&amp;utm_medium=referral&amp;utm_content=creditCopyTex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jesspomfret.com/checking-backups-with-dbachecks/" TargetMode="External"/><Relationship Id="rId13" Type="http://schemas.openxmlformats.org/officeDocument/2006/relationships/hyperlink" Target="http://nocolumnname.blog/2018/02/22/adding-your-own-checks-to-dbachecks" TargetMode="External"/><Relationship Id="rId3" Type="http://schemas.openxmlformats.org/officeDocument/2006/relationships/hyperlink" Target="https://dbachecks.io/introducing" TargetMode="External"/><Relationship Id="rId7" Type="http://schemas.openxmlformats.org/officeDocument/2006/relationships/hyperlink" Target="https://v-roddba.blogspot.com/2018/02/wrapper-for-dbachecks.html" TargetMode="External"/><Relationship Id="rId12" Type="http://schemas.openxmlformats.org/officeDocument/2006/relationships/hyperlink" Target="https://corrick.io/blog/checking-your-backup-strategy-with-dbachecks" TargetMode="External"/><Relationship Id="rId2" Type="http://schemas.openxmlformats.org/officeDocument/2006/relationships/hyperlink" Target="https://sqldbawithabeard.com/2018/02/22/announcing-dbachecks-configurable-powershell-validation-for-your-sql-instances/" TargetMode="External"/><Relationship Id="rId1" Type="http://schemas.openxmlformats.org/officeDocument/2006/relationships/slideLayout" Target="../slideLayouts/slideLayout3.xml"/><Relationship Id="rId6" Type="http://schemas.openxmlformats.org/officeDocument/2006/relationships/hyperlink" Target="http://claudioessilva.eu/2018/02/22/dbachecks-using-power-bi-dashboards-to-analyse-results/" TargetMode="External"/><Relationship Id="rId11" Type="http://schemas.openxmlformats.org/officeDocument/2006/relationships/hyperlink" Target="https://www.sqlstad.nl/powershell/test-log-shipping-with-dbachecks/" TargetMode="External"/><Relationship Id="rId5" Type="http://schemas.openxmlformats.org/officeDocument/2006/relationships/hyperlink" Target="https://dbachecks.io/commands" TargetMode="External"/><Relationship Id="rId10" Type="http://schemas.openxmlformats.org/officeDocument/2006/relationships/hyperlink" Target="https://sqldbawithabeard.com/2018/02/22/dbachecks-configuration-deep-dive/" TargetMode="External"/><Relationship Id="rId4" Type="http://schemas.openxmlformats.org/officeDocument/2006/relationships/hyperlink" Target="https://dbachecks.io/install" TargetMode="External"/><Relationship Id="rId9" Type="http://schemas.openxmlformats.org/officeDocument/2006/relationships/hyperlink" Target="http://blog.garrybargsley.com/dbachecks-please" TargetMode="External"/><Relationship Id="rId14" Type="http://schemas.openxmlformats.org/officeDocument/2006/relationships/hyperlink" Target="https://claudioessilva.eu/2018/02/22/dbachecks-a-different-approach-for-an-in-progress-and-incremental-validation/"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0701" y="2335575"/>
            <a:ext cx="10800218" cy="2891871"/>
          </a:xfrm>
        </p:spPr>
        <p:txBody>
          <a:bodyPr/>
          <a:lstStyle/>
          <a:p>
            <a:pPr algn="ctr"/>
            <a:r>
              <a:rPr lang="en-AU" b="1" dirty="0" err="1"/>
              <a:t>dbachecks</a:t>
            </a:r>
            <a:r>
              <a:rPr lang="en-AU" b="1" dirty="0"/>
              <a:t>! </a:t>
            </a:r>
            <a:br>
              <a:rPr lang="en-AU" b="1" dirty="0"/>
            </a:br>
            <a:r>
              <a:rPr lang="en-AU" b="1" dirty="0"/>
              <a:t>DBA Checklists: Reliable, Repeatable, &amp; Automated</a:t>
            </a:r>
            <a:endParaRPr lang="en-US" dirty="0"/>
          </a:p>
        </p:txBody>
      </p:sp>
      <p:sp>
        <p:nvSpPr>
          <p:cNvPr id="3" name="Text Placeholder 2"/>
          <p:cNvSpPr>
            <a:spLocks noGrp="1"/>
          </p:cNvSpPr>
          <p:nvPr>
            <p:ph type="body" sz="quarter" idx="10"/>
          </p:nvPr>
        </p:nvSpPr>
        <p:spPr/>
        <p:txBody>
          <a:bodyPr/>
          <a:lstStyle/>
          <a:p>
            <a:r>
              <a:rPr lang="en-US" dirty="0"/>
              <a:t>Patrick Flynn | Link Group Australia</a:t>
            </a:r>
          </a:p>
        </p:txBody>
      </p:sp>
    </p:spTree>
    <p:extLst>
      <p:ext uri="{BB962C8B-B14F-4D97-AF65-F5344CB8AC3E}">
        <p14:creationId xmlns:p14="http://schemas.microsoft.com/office/powerpoint/2010/main" val="2967808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dirty="0">
                <a:solidFill>
                  <a:schemeClr val="accent1"/>
                </a:solidFill>
                <a:latin typeface="+mj-lt"/>
                <a:cs typeface="+mj-cs"/>
              </a:rPr>
              <a:t>What is Pester:</a:t>
            </a:r>
          </a:p>
        </p:txBody>
      </p:sp>
      <p:sp>
        <p:nvSpPr>
          <p:cNvPr id="5" name="Content Placeholder 2"/>
          <p:cNvSpPr txBox="1">
            <a:spLocks/>
          </p:cNvSpPr>
          <p:nvPr/>
        </p:nvSpPr>
        <p:spPr>
          <a:xfrm>
            <a:off x="1872139" y="1512041"/>
            <a:ext cx="7776210" cy="4276616"/>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402" dirty="0"/>
              <a:t>Test Runner for PowerShell </a:t>
            </a:r>
          </a:p>
          <a:p>
            <a:pPr>
              <a:lnSpc>
                <a:spcPct val="150000"/>
              </a:lnSpc>
            </a:pPr>
            <a:r>
              <a:rPr lang="en-US" sz="3402" dirty="0"/>
              <a:t>A Unit Testing Framework</a:t>
            </a:r>
          </a:p>
          <a:p>
            <a:pPr>
              <a:lnSpc>
                <a:spcPct val="150000"/>
              </a:lnSpc>
            </a:pPr>
            <a:r>
              <a:rPr lang="en-US" sz="3402" dirty="0"/>
              <a:t>An Infrastructure </a:t>
            </a:r>
            <a:r>
              <a:rPr lang="en-US" sz="3402"/>
              <a:t>Testing Framework</a:t>
            </a:r>
            <a:endParaRPr lang="en-US" sz="3402" dirty="0"/>
          </a:p>
          <a:p>
            <a:pPr>
              <a:lnSpc>
                <a:spcPct val="150000"/>
              </a:lnSpc>
            </a:pPr>
            <a:r>
              <a:rPr lang="en-US" sz="3402" dirty="0"/>
              <a:t>Comes pre-installed with Windows.</a:t>
            </a:r>
          </a:p>
          <a:p>
            <a:pPr lvl="1">
              <a:lnSpc>
                <a:spcPct val="150000"/>
              </a:lnSpc>
            </a:pPr>
            <a:endParaRPr lang="en-US" sz="3002" dirty="0"/>
          </a:p>
        </p:txBody>
      </p:sp>
    </p:spTree>
    <p:extLst>
      <p:ext uri="{BB962C8B-B14F-4D97-AF65-F5344CB8AC3E}">
        <p14:creationId xmlns:p14="http://schemas.microsoft.com/office/powerpoint/2010/main" val="10165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63-10A9-8043-B383-F57147EAE250}"/>
              </a:ext>
            </a:extLst>
          </p:cNvPr>
          <p:cNvSpPr>
            <a:spLocks noGrp="1"/>
          </p:cNvSpPr>
          <p:nvPr>
            <p:ph type="title"/>
          </p:nvPr>
        </p:nvSpPr>
        <p:spPr/>
        <p:txBody>
          <a:bodyPr/>
          <a:lstStyle/>
          <a:p>
            <a:r>
              <a:rPr lang="en-US" dirty="0"/>
              <a:t>Goals and Challenges</a:t>
            </a:r>
          </a:p>
        </p:txBody>
      </p:sp>
    </p:spTree>
    <p:extLst>
      <p:ext uri="{BB962C8B-B14F-4D97-AF65-F5344CB8AC3E}">
        <p14:creationId xmlns:p14="http://schemas.microsoft.com/office/powerpoint/2010/main" val="3512369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21095" y="1743188"/>
            <a:ext cx="10682420" cy="3606166"/>
          </a:xfrm>
        </p:spPr>
        <p:txBody>
          <a:bodyPr/>
          <a:lstStyle/>
          <a:p>
            <a:pPr lvl="0">
              <a:lnSpc>
                <a:spcPct val="120000"/>
              </a:lnSpc>
            </a:pPr>
            <a:r>
              <a:rPr lang="en-US" sz="3780" dirty="0">
                <a:solidFill>
                  <a:schemeClr val="tx1"/>
                </a:solidFill>
                <a:latin typeface="Calibri" panose="020F0502020204030204" pitchFamily="34" charset="0"/>
                <a:cs typeface="Calibri" panose="020F0502020204030204" pitchFamily="34" charset="0"/>
              </a:rPr>
              <a:t>Create redistributable, easily configurable Pester tests using industry leaders checklists</a:t>
            </a:r>
          </a:p>
          <a:p>
            <a:pPr lvl="0">
              <a:lnSpc>
                <a:spcPct val="120000"/>
              </a:lnSpc>
            </a:pPr>
            <a:r>
              <a:rPr lang="en-US" sz="3780" dirty="0">
                <a:solidFill>
                  <a:schemeClr val="tx1"/>
                </a:solidFill>
                <a:latin typeface="Calibri" panose="020F0502020204030204" pitchFamily="34" charset="0"/>
                <a:cs typeface="Calibri" panose="020F0502020204030204" pitchFamily="34" charset="0"/>
              </a:rPr>
              <a:t>Enable output to suit the requirements of different types of end users human and machine</a:t>
            </a:r>
            <a:endParaRPr lang="en-US" sz="2646"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4416115" y="268309"/>
            <a:ext cx="2688259" cy="964526"/>
          </a:xfrm>
        </p:spPr>
        <p:txBody>
          <a:bodyPr>
            <a:normAutofit/>
          </a:bodyPr>
          <a:lstStyle/>
          <a:p>
            <a:r>
              <a:rPr lang="en-US" sz="4678" dirty="0">
                <a:solidFill>
                  <a:srgbClr val="FFE0A4"/>
                </a:solidFill>
                <a:latin typeface="Calibri" panose="020F0502020204030204" pitchFamily="34" charset="0"/>
                <a:cs typeface="Calibri" panose="020F0502020204030204" pitchFamily="34" charset="0"/>
              </a:rPr>
              <a:t>Our Goal</a:t>
            </a:r>
          </a:p>
        </p:txBody>
      </p:sp>
    </p:spTree>
    <p:custDataLst>
      <p:tags r:id="rId1"/>
    </p:custDataLst>
    <p:extLst>
      <p:ext uri="{BB962C8B-B14F-4D97-AF65-F5344CB8AC3E}">
        <p14:creationId xmlns:p14="http://schemas.microsoft.com/office/powerpoint/2010/main" val="174542209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351" y="262850"/>
            <a:ext cx="7885787" cy="723583"/>
          </a:xfrm>
        </p:spPr>
        <p:txBody>
          <a:bodyPr>
            <a:noAutofit/>
          </a:bodyPr>
          <a:lstStyle/>
          <a:p>
            <a:r>
              <a:rPr lang="en-US" sz="4253" dirty="0">
                <a:solidFill>
                  <a:srgbClr val="FFE0A4"/>
                </a:solidFill>
                <a:latin typeface="Calibri" panose="020F0502020204030204" pitchFamily="34" charset="0"/>
                <a:cs typeface="Calibri" panose="020F0502020204030204" pitchFamily="34" charset="0"/>
              </a:rPr>
              <a:t>Consider Your SQL Environment</a:t>
            </a:r>
          </a:p>
        </p:txBody>
      </p:sp>
      <p:pic>
        <p:nvPicPr>
          <p:cNvPr id="3" name="Picture 2">
            <a:extLst>
              <a:ext uri="{FF2B5EF4-FFF2-40B4-BE49-F238E27FC236}">
                <a16:creationId xmlns:a16="http://schemas.microsoft.com/office/drawing/2014/main" id="{8DDEB027-A3D8-4824-98D1-94034E381D1A}"/>
              </a:ext>
            </a:extLst>
          </p:cNvPr>
          <p:cNvPicPr>
            <a:picLocks noChangeAspect="1"/>
          </p:cNvPicPr>
          <p:nvPr/>
        </p:nvPicPr>
        <p:blipFill>
          <a:blip r:embed="rId4"/>
          <a:stretch>
            <a:fillRect/>
          </a:stretch>
        </p:blipFill>
        <p:spPr>
          <a:xfrm>
            <a:off x="2664383" y="1205155"/>
            <a:ext cx="6395844" cy="4794986"/>
          </a:xfrm>
          <a:prstGeom prst="rect">
            <a:avLst/>
          </a:prstGeom>
        </p:spPr>
      </p:pic>
      <p:sp>
        <p:nvSpPr>
          <p:cNvPr id="14" name="Rectangle 13">
            <a:extLst>
              <a:ext uri="{FF2B5EF4-FFF2-40B4-BE49-F238E27FC236}">
                <a16:creationId xmlns:a16="http://schemas.microsoft.com/office/drawing/2014/main" id="{D7D5ACE3-D10D-4B80-908E-3C771FA4CA84}"/>
              </a:ext>
            </a:extLst>
          </p:cNvPr>
          <p:cNvSpPr/>
          <p:nvPr/>
        </p:nvSpPr>
        <p:spPr>
          <a:xfrm>
            <a:off x="12972667" y="1402983"/>
            <a:ext cx="3194997" cy="730820"/>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GB" sz="1701">
              <a:solidFill>
                <a:prstClr val="white"/>
              </a:solidFill>
              <a:latin typeface="Corbel"/>
            </a:endParaRPr>
          </a:p>
        </p:txBody>
      </p:sp>
    </p:spTree>
    <p:custDataLst>
      <p:tags r:id="rId1"/>
    </p:custDataLst>
    <p:extLst>
      <p:ext uri="{BB962C8B-B14F-4D97-AF65-F5344CB8AC3E}">
        <p14:creationId xmlns:p14="http://schemas.microsoft.com/office/powerpoint/2010/main" val="192179423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351" y="262850"/>
            <a:ext cx="7885787" cy="723583"/>
          </a:xfrm>
        </p:spPr>
        <p:txBody>
          <a:bodyPr>
            <a:noAutofit/>
          </a:bodyPr>
          <a:lstStyle/>
          <a:p>
            <a:r>
              <a:rPr lang="en-US" sz="4253" dirty="0">
                <a:solidFill>
                  <a:srgbClr val="FFE0A4"/>
                </a:solidFill>
                <a:latin typeface="Calibri" panose="020F0502020204030204" pitchFamily="34" charset="0"/>
                <a:cs typeface="Calibri" panose="020F0502020204030204" pitchFamily="34" charset="0"/>
              </a:rPr>
              <a:t>Consider Your SQL Environment</a:t>
            </a:r>
          </a:p>
        </p:txBody>
      </p:sp>
      <p:pic>
        <p:nvPicPr>
          <p:cNvPr id="3" name="Picture 2">
            <a:extLst>
              <a:ext uri="{FF2B5EF4-FFF2-40B4-BE49-F238E27FC236}">
                <a16:creationId xmlns:a16="http://schemas.microsoft.com/office/drawing/2014/main" id="{8DDEB027-A3D8-4824-98D1-94034E381D1A}"/>
              </a:ext>
            </a:extLst>
          </p:cNvPr>
          <p:cNvPicPr>
            <a:picLocks noChangeAspect="1"/>
          </p:cNvPicPr>
          <p:nvPr/>
        </p:nvPicPr>
        <p:blipFill>
          <a:blip r:embed="rId4"/>
          <a:stretch>
            <a:fillRect/>
          </a:stretch>
        </p:blipFill>
        <p:spPr>
          <a:xfrm>
            <a:off x="1065423" y="1130820"/>
            <a:ext cx="3811797" cy="2857717"/>
          </a:xfrm>
          <a:prstGeom prst="rect">
            <a:avLst/>
          </a:prstGeom>
        </p:spPr>
      </p:pic>
      <p:sp>
        <p:nvSpPr>
          <p:cNvPr id="14" name="Rectangle 13">
            <a:extLst>
              <a:ext uri="{FF2B5EF4-FFF2-40B4-BE49-F238E27FC236}">
                <a16:creationId xmlns:a16="http://schemas.microsoft.com/office/drawing/2014/main" id="{D7D5ACE3-D10D-4B80-908E-3C771FA4CA84}"/>
              </a:ext>
            </a:extLst>
          </p:cNvPr>
          <p:cNvSpPr/>
          <p:nvPr/>
        </p:nvSpPr>
        <p:spPr>
          <a:xfrm>
            <a:off x="1065423" y="1130819"/>
            <a:ext cx="3811797" cy="884532"/>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GB" sz="1701">
              <a:solidFill>
                <a:prstClr val="white"/>
              </a:solidFill>
              <a:latin typeface="Corbel"/>
            </a:endParaRPr>
          </a:p>
        </p:txBody>
      </p:sp>
      <p:sp>
        <p:nvSpPr>
          <p:cNvPr id="4" name="Arrow: Right 3">
            <a:extLst>
              <a:ext uri="{FF2B5EF4-FFF2-40B4-BE49-F238E27FC236}">
                <a16:creationId xmlns:a16="http://schemas.microsoft.com/office/drawing/2014/main" id="{71A5C872-1C2C-4410-B8A4-F99CDBCCE169}"/>
              </a:ext>
            </a:extLst>
          </p:cNvPr>
          <p:cNvSpPr/>
          <p:nvPr/>
        </p:nvSpPr>
        <p:spPr>
          <a:xfrm rot="10800000">
            <a:off x="5215917" y="986433"/>
            <a:ext cx="2177309" cy="1165000"/>
          </a:xfrm>
          <a:prstGeom prst="rightArrow">
            <a:avLst/>
          </a:prstGeom>
          <a:solidFill>
            <a:srgbClr val="FF0000"/>
          </a:solid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GB" sz="1701">
              <a:solidFill>
                <a:prstClr val="white"/>
              </a:solidFill>
              <a:latin typeface="Corbel"/>
            </a:endParaRPr>
          </a:p>
        </p:txBody>
      </p:sp>
      <p:sp>
        <p:nvSpPr>
          <p:cNvPr id="5" name="TextBox 4">
            <a:extLst>
              <a:ext uri="{FF2B5EF4-FFF2-40B4-BE49-F238E27FC236}">
                <a16:creationId xmlns:a16="http://schemas.microsoft.com/office/drawing/2014/main" id="{AA15B294-7A12-4AE8-893F-42F0682F59B9}"/>
              </a:ext>
            </a:extLst>
          </p:cNvPr>
          <p:cNvSpPr txBox="1"/>
          <p:nvPr/>
        </p:nvSpPr>
        <p:spPr>
          <a:xfrm>
            <a:off x="7801471" y="1263570"/>
            <a:ext cx="3334004" cy="615874"/>
          </a:xfrm>
          <a:prstGeom prst="rect">
            <a:avLst/>
          </a:prstGeom>
          <a:noFill/>
        </p:spPr>
        <p:txBody>
          <a:bodyPr wrap="square" rtlCol="0">
            <a:spAutoFit/>
          </a:bodyPr>
          <a:lstStyle/>
          <a:p>
            <a:pPr defTabSz="864017">
              <a:lnSpc>
                <a:spcPct val="90000"/>
              </a:lnSpc>
              <a:defRPr/>
            </a:pPr>
            <a:r>
              <a:rPr lang="en-GB" sz="3780" b="1" dirty="0">
                <a:solidFill>
                  <a:srgbClr val="FF0000"/>
                </a:solidFill>
                <a:latin typeface="Corbel"/>
              </a:rPr>
              <a:t>PRODUCTION</a:t>
            </a:r>
          </a:p>
        </p:txBody>
      </p:sp>
      <p:sp>
        <p:nvSpPr>
          <p:cNvPr id="6" name="TextBox 5">
            <a:extLst>
              <a:ext uri="{FF2B5EF4-FFF2-40B4-BE49-F238E27FC236}">
                <a16:creationId xmlns:a16="http://schemas.microsoft.com/office/drawing/2014/main" id="{87C8EAFE-A65B-48D0-AADD-81295C87574E}"/>
              </a:ext>
            </a:extLst>
          </p:cNvPr>
          <p:cNvSpPr txBox="1"/>
          <p:nvPr/>
        </p:nvSpPr>
        <p:spPr>
          <a:xfrm>
            <a:off x="5215917" y="2355556"/>
            <a:ext cx="5851517" cy="2605329"/>
          </a:xfrm>
          <a:prstGeom prst="rect">
            <a:avLst/>
          </a:prstGeom>
          <a:noFill/>
        </p:spPr>
        <p:txBody>
          <a:bodyPr wrap="square" rtlCol="0">
            <a:spAutoFit/>
          </a:bodyPr>
          <a:lstStyle/>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No SA account</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Backup Compression</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FULL Recovery</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Secure Backup Location</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Agent Alerts</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Production Agent Jobs</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Only Certain Production AD Groups allowed</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And much more</a:t>
            </a:r>
          </a:p>
        </p:txBody>
      </p:sp>
    </p:spTree>
    <p:custDataLst>
      <p:tags r:id="rId1"/>
    </p:custDataLst>
    <p:extLst>
      <p:ext uri="{BB962C8B-B14F-4D97-AF65-F5344CB8AC3E}">
        <p14:creationId xmlns:p14="http://schemas.microsoft.com/office/powerpoint/2010/main" val="3158315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351" y="262850"/>
            <a:ext cx="7885787" cy="723583"/>
          </a:xfrm>
        </p:spPr>
        <p:txBody>
          <a:bodyPr>
            <a:noAutofit/>
          </a:bodyPr>
          <a:lstStyle/>
          <a:p>
            <a:r>
              <a:rPr lang="en-US" sz="4253" dirty="0">
                <a:solidFill>
                  <a:srgbClr val="FFE0A4"/>
                </a:solidFill>
                <a:latin typeface="Calibri" panose="020F0502020204030204" pitchFamily="34" charset="0"/>
                <a:cs typeface="Calibri" panose="020F0502020204030204" pitchFamily="34" charset="0"/>
              </a:rPr>
              <a:t>Consider Your SQL Environment</a:t>
            </a:r>
          </a:p>
        </p:txBody>
      </p:sp>
      <p:pic>
        <p:nvPicPr>
          <p:cNvPr id="3" name="Picture 2">
            <a:extLst>
              <a:ext uri="{FF2B5EF4-FFF2-40B4-BE49-F238E27FC236}">
                <a16:creationId xmlns:a16="http://schemas.microsoft.com/office/drawing/2014/main" id="{8DDEB027-A3D8-4824-98D1-94034E381D1A}"/>
              </a:ext>
            </a:extLst>
          </p:cNvPr>
          <p:cNvPicPr>
            <a:picLocks noChangeAspect="1"/>
          </p:cNvPicPr>
          <p:nvPr/>
        </p:nvPicPr>
        <p:blipFill>
          <a:blip r:embed="rId4"/>
          <a:stretch>
            <a:fillRect/>
          </a:stretch>
        </p:blipFill>
        <p:spPr>
          <a:xfrm>
            <a:off x="1065423" y="1130820"/>
            <a:ext cx="3811797" cy="2857717"/>
          </a:xfrm>
          <a:prstGeom prst="rect">
            <a:avLst/>
          </a:prstGeom>
        </p:spPr>
      </p:pic>
      <p:sp>
        <p:nvSpPr>
          <p:cNvPr id="14" name="Rectangle 13">
            <a:extLst>
              <a:ext uri="{FF2B5EF4-FFF2-40B4-BE49-F238E27FC236}">
                <a16:creationId xmlns:a16="http://schemas.microsoft.com/office/drawing/2014/main" id="{D7D5ACE3-D10D-4B80-908E-3C771FA4CA84}"/>
              </a:ext>
            </a:extLst>
          </p:cNvPr>
          <p:cNvSpPr/>
          <p:nvPr/>
        </p:nvSpPr>
        <p:spPr>
          <a:xfrm>
            <a:off x="1048146" y="2117412"/>
            <a:ext cx="3811797" cy="884532"/>
          </a:xfrm>
          <a:prstGeom prst="rect">
            <a:avLst/>
          </a:prstGeom>
          <a:noFill/>
          <a:ln w="730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GB" sz="1701">
              <a:solidFill>
                <a:prstClr val="white"/>
              </a:solidFill>
              <a:latin typeface="Corbel"/>
            </a:endParaRPr>
          </a:p>
        </p:txBody>
      </p:sp>
      <p:sp>
        <p:nvSpPr>
          <p:cNvPr id="4" name="Arrow: Right 3">
            <a:extLst>
              <a:ext uri="{FF2B5EF4-FFF2-40B4-BE49-F238E27FC236}">
                <a16:creationId xmlns:a16="http://schemas.microsoft.com/office/drawing/2014/main" id="{71A5C872-1C2C-4410-B8A4-F99CDBCCE169}"/>
              </a:ext>
            </a:extLst>
          </p:cNvPr>
          <p:cNvSpPr/>
          <p:nvPr/>
        </p:nvSpPr>
        <p:spPr>
          <a:xfrm rot="10800000">
            <a:off x="5241089" y="1977178"/>
            <a:ext cx="2177309" cy="1165000"/>
          </a:xfrm>
          <a:prstGeom prst="rightArrow">
            <a:avLst/>
          </a:prstGeom>
          <a:solidFill>
            <a:schemeClr val="accent4"/>
          </a:solidFill>
          <a:ln>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GB" sz="1701">
              <a:solidFill>
                <a:prstClr val="white"/>
              </a:solidFill>
              <a:latin typeface="Corbel"/>
            </a:endParaRPr>
          </a:p>
        </p:txBody>
      </p:sp>
      <p:sp>
        <p:nvSpPr>
          <p:cNvPr id="5" name="TextBox 4">
            <a:extLst>
              <a:ext uri="{FF2B5EF4-FFF2-40B4-BE49-F238E27FC236}">
                <a16:creationId xmlns:a16="http://schemas.microsoft.com/office/drawing/2014/main" id="{AA15B294-7A12-4AE8-893F-42F0682F59B9}"/>
              </a:ext>
            </a:extLst>
          </p:cNvPr>
          <p:cNvSpPr txBox="1"/>
          <p:nvPr/>
        </p:nvSpPr>
        <p:spPr>
          <a:xfrm>
            <a:off x="7812104" y="2254315"/>
            <a:ext cx="3334004" cy="615874"/>
          </a:xfrm>
          <a:prstGeom prst="rect">
            <a:avLst/>
          </a:prstGeom>
          <a:noFill/>
        </p:spPr>
        <p:txBody>
          <a:bodyPr wrap="square" rtlCol="0">
            <a:spAutoFit/>
          </a:bodyPr>
          <a:lstStyle/>
          <a:p>
            <a:pPr defTabSz="864017">
              <a:lnSpc>
                <a:spcPct val="90000"/>
              </a:lnSpc>
              <a:defRPr/>
            </a:pPr>
            <a:r>
              <a:rPr lang="en-GB" sz="3780" b="1" dirty="0">
                <a:solidFill>
                  <a:srgbClr val="DF9041"/>
                </a:solidFill>
                <a:latin typeface="Corbel"/>
              </a:rPr>
              <a:t>TEST</a:t>
            </a:r>
          </a:p>
        </p:txBody>
      </p:sp>
      <p:sp>
        <p:nvSpPr>
          <p:cNvPr id="6" name="TextBox 5">
            <a:extLst>
              <a:ext uri="{FF2B5EF4-FFF2-40B4-BE49-F238E27FC236}">
                <a16:creationId xmlns:a16="http://schemas.microsoft.com/office/drawing/2014/main" id="{87C8EAFE-A65B-48D0-AADD-81295C87574E}"/>
              </a:ext>
            </a:extLst>
          </p:cNvPr>
          <p:cNvSpPr txBox="1"/>
          <p:nvPr/>
        </p:nvSpPr>
        <p:spPr>
          <a:xfrm>
            <a:off x="5241089" y="3784415"/>
            <a:ext cx="5851517" cy="1348831"/>
          </a:xfrm>
          <a:prstGeom prst="rect">
            <a:avLst/>
          </a:prstGeom>
          <a:noFill/>
        </p:spPr>
        <p:txBody>
          <a:bodyPr wrap="square" rtlCol="0">
            <a:spAutoFit/>
          </a:bodyPr>
          <a:lstStyle/>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Different Backup Strategy</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Test Agent Jobs</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Needs the Testers AD Groups</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And much more</a:t>
            </a:r>
          </a:p>
        </p:txBody>
      </p:sp>
    </p:spTree>
    <p:custDataLst>
      <p:tags r:id="rId1"/>
    </p:custDataLst>
    <p:extLst>
      <p:ext uri="{BB962C8B-B14F-4D97-AF65-F5344CB8AC3E}">
        <p14:creationId xmlns:p14="http://schemas.microsoft.com/office/powerpoint/2010/main" val="200401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351" y="262850"/>
            <a:ext cx="7885787" cy="723583"/>
          </a:xfrm>
        </p:spPr>
        <p:txBody>
          <a:bodyPr>
            <a:noAutofit/>
          </a:bodyPr>
          <a:lstStyle/>
          <a:p>
            <a:r>
              <a:rPr lang="en-US" sz="4253" dirty="0">
                <a:solidFill>
                  <a:srgbClr val="FFE0A4"/>
                </a:solidFill>
                <a:latin typeface="Calibri" panose="020F0502020204030204" pitchFamily="34" charset="0"/>
                <a:cs typeface="Calibri" panose="020F0502020204030204" pitchFamily="34" charset="0"/>
              </a:rPr>
              <a:t>Consider Your SQL Environment</a:t>
            </a:r>
          </a:p>
        </p:txBody>
      </p:sp>
      <p:pic>
        <p:nvPicPr>
          <p:cNvPr id="3" name="Picture 2">
            <a:extLst>
              <a:ext uri="{FF2B5EF4-FFF2-40B4-BE49-F238E27FC236}">
                <a16:creationId xmlns:a16="http://schemas.microsoft.com/office/drawing/2014/main" id="{8DDEB027-A3D8-4824-98D1-94034E381D1A}"/>
              </a:ext>
            </a:extLst>
          </p:cNvPr>
          <p:cNvPicPr>
            <a:picLocks noChangeAspect="1"/>
          </p:cNvPicPr>
          <p:nvPr/>
        </p:nvPicPr>
        <p:blipFill>
          <a:blip r:embed="rId4"/>
          <a:stretch>
            <a:fillRect/>
          </a:stretch>
        </p:blipFill>
        <p:spPr>
          <a:xfrm>
            <a:off x="1065423" y="1130820"/>
            <a:ext cx="3811797" cy="2857717"/>
          </a:xfrm>
          <a:prstGeom prst="rect">
            <a:avLst/>
          </a:prstGeom>
        </p:spPr>
      </p:pic>
      <p:sp>
        <p:nvSpPr>
          <p:cNvPr id="14" name="Rectangle 13">
            <a:extLst>
              <a:ext uri="{FF2B5EF4-FFF2-40B4-BE49-F238E27FC236}">
                <a16:creationId xmlns:a16="http://schemas.microsoft.com/office/drawing/2014/main" id="{D7D5ACE3-D10D-4B80-908E-3C771FA4CA84}"/>
              </a:ext>
            </a:extLst>
          </p:cNvPr>
          <p:cNvSpPr/>
          <p:nvPr/>
        </p:nvSpPr>
        <p:spPr>
          <a:xfrm>
            <a:off x="1065423" y="3099341"/>
            <a:ext cx="3811797" cy="884532"/>
          </a:xfrm>
          <a:prstGeom prst="rect">
            <a:avLst/>
          </a:prstGeom>
          <a:noFill/>
          <a:ln w="73025">
            <a:solidFill>
              <a:srgbClr val="337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GB" sz="1701" dirty="0">
              <a:solidFill>
                <a:prstClr val="white"/>
              </a:solidFill>
              <a:latin typeface="Corbel"/>
            </a:endParaRPr>
          </a:p>
        </p:txBody>
      </p:sp>
      <p:sp>
        <p:nvSpPr>
          <p:cNvPr id="4" name="Arrow: Right 3">
            <a:extLst>
              <a:ext uri="{FF2B5EF4-FFF2-40B4-BE49-F238E27FC236}">
                <a16:creationId xmlns:a16="http://schemas.microsoft.com/office/drawing/2014/main" id="{71A5C872-1C2C-4410-B8A4-F99CDBCCE169}"/>
              </a:ext>
            </a:extLst>
          </p:cNvPr>
          <p:cNvSpPr/>
          <p:nvPr/>
        </p:nvSpPr>
        <p:spPr>
          <a:xfrm rot="10800000">
            <a:off x="5256007" y="2865039"/>
            <a:ext cx="2177309" cy="1165000"/>
          </a:xfrm>
          <a:prstGeom prst="rightArrow">
            <a:avLst/>
          </a:prstGeom>
          <a:solidFill>
            <a:srgbClr val="337D38"/>
          </a:solidFill>
          <a:ln>
            <a:solidFill>
              <a:srgbClr val="337D3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GB" sz="1701">
              <a:solidFill>
                <a:prstClr val="white"/>
              </a:solidFill>
              <a:latin typeface="Corbel"/>
            </a:endParaRPr>
          </a:p>
        </p:txBody>
      </p:sp>
      <p:sp>
        <p:nvSpPr>
          <p:cNvPr id="5" name="TextBox 4">
            <a:extLst>
              <a:ext uri="{FF2B5EF4-FFF2-40B4-BE49-F238E27FC236}">
                <a16:creationId xmlns:a16="http://schemas.microsoft.com/office/drawing/2014/main" id="{AA15B294-7A12-4AE8-893F-42F0682F59B9}"/>
              </a:ext>
            </a:extLst>
          </p:cNvPr>
          <p:cNvSpPr txBox="1"/>
          <p:nvPr/>
        </p:nvSpPr>
        <p:spPr>
          <a:xfrm>
            <a:off x="7796586" y="3099341"/>
            <a:ext cx="3334004" cy="615874"/>
          </a:xfrm>
          <a:prstGeom prst="rect">
            <a:avLst/>
          </a:prstGeom>
          <a:noFill/>
        </p:spPr>
        <p:txBody>
          <a:bodyPr wrap="square" rtlCol="0">
            <a:spAutoFit/>
          </a:bodyPr>
          <a:lstStyle/>
          <a:p>
            <a:pPr defTabSz="864017">
              <a:lnSpc>
                <a:spcPct val="90000"/>
              </a:lnSpc>
              <a:defRPr/>
            </a:pPr>
            <a:r>
              <a:rPr lang="en-GB" sz="3780" b="1" dirty="0">
                <a:solidFill>
                  <a:srgbClr val="337D38"/>
                </a:solidFill>
                <a:latin typeface="Corbel"/>
              </a:rPr>
              <a:t>Development</a:t>
            </a:r>
          </a:p>
        </p:txBody>
      </p:sp>
      <p:sp>
        <p:nvSpPr>
          <p:cNvPr id="6" name="TextBox 5">
            <a:extLst>
              <a:ext uri="{FF2B5EF4-FFF2-40B4-BE49-F238E27FC236}">
                <a16:creationId xmlns:a16="http://schemas.microsoft.com/office/drawing/2014/main" id="{87C8EAFE-A65B-48D0-AADD-81295C87574E}"/>
              </a:ext>
            </a:extLst>
          </p:cNvPr>
          <p:cNvSpPr txBox="1"/>
          <p:nvPr/>
        </p:nvSpPr>
        <p:spPr>
          <a:xfrm>
            <a:off x="1037695" y="4438904"/>
            <a:ext cx="5851517" cy="1662956"/>
          </a:xfrm>
          <a:prstGeom prst="rect">
            <a:avLst/>
          </a:prstGeom>
          <a:noFill/>
        </p:spPr>
        <p:txBody>
          <a:bodyPr wrap="square" rtlCol="0">
            <a:spAutoFit/>
          </a:bodyPr>
          <a:lstStyle/>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Simple Recovery</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No Agent Jobs</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Definitely no Production AD Information</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SA Account</a:t>
            </a:r>
          </a:p>
          <a:p>
            <a:pPr marL="324006" indent="-324006" defTabSz="864017">
              <a:lnSpc>
                <a:spcPct val="90000"/>
              </a:lnSpc>
              <a:buFont typeface="Arial" panose="020B0604020202020204" pitchFamily="34" charset="0"/>
              <a:buChar char="•"/>
              <a:defRPr/>
            </a:pPr>
            <a:r>
              <a:rPr lang="en-GB" sz="2268" dirty="0">
                <a:solidFill>
                  <a:prstClr val="white"/>
                </a:solidFill>
                <a:latin typeface="Calibri" panose="020F0502020204030204" pitchFamily="34" charset="0"/>
                <a:cs typeface="Calibri" panose="020F0502020204030204" pitchFamily="34" charset="0"/>
              </a:rPr>
              <a:t>And much more</a:t>
            </a:r>
          </a:p>
        </p:txBody>
      </p:sp>
    </p:spTree>
    <p:custDataLst>
      <p:tags r:id="rId1"/>
    </p:custDataLst>
    <p:extLst>
      <p:ext uri="{BB962C8B-B14F-4D97-AF65-F5344CB8AC3E}">
        <p14:creationId xmlns:p14="http://schemas.microsoft.com/office/powerpoint/2010/main" val="3720923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351" y="262850"/>
            <a:ext cx="7885787" cy="723583"/>
          </a:xfrm>
        </p:spPr>
        <p:txBody>
          <a:bodyPr>
            <a:noAutofit/>
          </a:bodyPr>
          <a:lstStyle/>
          <a:p>
            <a:r>
              <a:rPr lang="en-US" sz="4253" dirty="0">
                <a:solidFill>
                  <a:srgbClr val="FFE0A4"/>
                </a:solidFill>
                <a:latin typeface="Calibri" panose="020F0502020204030204" pitchFamily="34" charset="0"/>
                <a:cs typeface="Calibri" panose="020F0502020204030204" pitchFamily="34" charset="0"/>
              </a:rPr>
              <a:t>Consider Your SQL Environment</a:t>
            </a:r>
          </a:p>
        </p:txBody>
      </p:sp>
      <p:pic>
        <p:nvPicPr>
          <p:cNvPr id="3" name="Picture 2">
            <a:extLst>
              <a:ext uri="{FF2B5EF4-FFF2-40B4-BE49-F238E27FC236}">
                <a16:creationId xmlns:a16="http://schemas.microsoft.com/office/drawing/2014/main" id="{8DDEB027-A3D8-4824-98D1-94034E381D1A}"/>
              </a:ext>
            </a:extLst>
          </p:cNvPr>
          <p:cNvPicPr>
            <a:picLocks noChangeAspect="1"/>
          </p:cNvPicPr>
          <p:nvPr/>
        </p:nvPicPr>
        <p:blipFill>
          <a:blip r:embed="rId4"/>
          <a:stretch>
            <a:fillRect/>
          </a:stretch>
        </p:blipFill>
        <p:spPr>
          <a:xfrm>
            <a:off x="4981996" y="1126155"/>
            <a:ext cx="6086945" cy="4563404"/>
          </a:xfrm>
          <a:prstGeom prst="rect">
            <a:avLst/>
          </a:prstGeom>
        </p:spPr>
      </p:pic>
      <p:sp>
        <p:nvSpPr>
          <p:cNvPr id="14" name="Rectangle 13">
            <a:extLst>
              <a:ext uri="{FF2B5EF4-FFF2-40B4-BE49-F238E27FC236}">
                <a16:creationId xmlns:a16="http://schemas.microsoft.com/office/drawing/2014/main" id="{D7D5ACE3-D10D-4B80-908E-3C771FA4CA84}"/>
              </a:ext>
            </a:extLst>
          </p:cNvPr>
          <p:cNvSpPr/>
          <p:nvPr/>
        </p:nvSpPr>
        <p:spPr>
          <a:xfrm>
            <a:off x="8754043" y="1131569"/>
            <a:ext cx="1088654" cy="4557990"/>
          </a:xfrm>
          <a:prstGeom prst="rect">
            <a:avLst/>
          </a:prstGeom>
          <a:noFill/>
          <a:ln w="730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GB" sz="1701" dirty="0">
              <a:solidFill>
                <a:prstClr val="white"/>
              </a:solidFill>
              <a:latin typeface="Corbel"/>
            </a:endParaRPr>
          </a:p>
        </p:txBody>
      </p:sp>
      <p:sp>
        <p:nvSpPr>
          <p:cNvPr id="6" name="TextBox 5">
            <a:extLst>
              <a:ext uri="{FF2B5EF4-FFF2-40B4-BE49-F238E27FC236}">
                <a16:creationId xmlns:a16="http://schemas.microsoft.com/office/drawing/2014/main" id="{87C8EAFE-A65B-48D0-AADD-81295C87574E}"/>
              </a:ext>
            </a:extLst>
          </p:cNvPr>
          <p:cNvSpPr txBox="1"/>
          <p:nvPr/>
        </p:nvSpPr>
        <p:spPr>
          <a:xfrm>
            <a:off x="451548" y="2178161"/>
            <a:ext cx="4424165" cy="2605329"/>
          </a:xfrm>
          <a:prstGeom prst="rect">
            <a:avLst/>
          </a:prstGeom>
          <a:noFill/>
        </p:spPr>
        <p:txBody>
          <a:bodyPr wrap="square" rtlCol="0">
            <a:spAutoFit/>
          </a:bodyPr>
          <a:lstStyle/>
          <a:p>
            <a:pPr defTabSz="864017">
              <a:lnSpc>
                <a:spcPct val="90000"/>
              </a:lnSpc>
              <a:defRPr/>
            </a:pPr>
            <a:r>
              <a:rPr lang="en-GB" sz="2268" dirty="0">
                <a:solidFill>
                  <a:prstClr val="white"/>
                </a:solidFill>
                <a:latin typeface="Corbel"/>
              </a:rPr>
              <a:t>Global view of one ‘widgets’ environments might be needed for</a:t>
            </a:r>
          </a:p>
          <a:p>
            <a:pPr marL="324006" indent="-324006" defTabSz="864017">
              <a:lnSpc>
                <a:spcPct val="90000"/>
              </a:lnSpc>
              <a:buFont typeface="Arial" panose="020B0604020202020204" pitchFamily="34" charset="0"/>
              <a:buChar char="•"/>
              <a:defRPr/>
            </a:pPr>
            <a:endParaRPr lang="en-GB" sz="2268" dirty="0">
              <a:solidFill>
                <a:prstClr val="white"/>
              </a:solidFill>
              <a:latin typeface="Corbel"/>
            </a:endParaRPr>
          </a:p>
          <a:p>
            <a:pPr marL="324006" indent="-324006" defTabSz="864017">
              <a:lnSpc>
                <a:spcPct val="90000"/>
              </a:lnSpc>
              <a:buFont typeface="Arial" panose="020B0604020202020204" pitchFamily="34" charset="0"/>
              <a:buChar char="•"/>
              <a:defRPr/>
            </a:pPr>
            <a:r>
              <a:rPr lang="en-GB" sz="2268" dirty="0">
                <a:solidFill>
                  <a:prstClr val="white"/>
                </a:solidFill>
                <a:latin typeface="Corbel"/>
              </a:rPr>
              <a:t>Project Managers</a:t>
            </a:r>
          </a:p>
          <a:p>
            <a:pPr marL="324006" indent="-324006" defTabSz="864017">
              <a:lnSpc>
                <a:spcPct val="90000"/>
              </a:lnSpc>
              <a:buFont typeface="Arial" panose="020B0604020202020204" pitchFamily="34" charset="0"/>
              <a:buChar char="•"/>
              <a:defRPr/>
            </a:pPr>
            <a:r>
              <a:rPr lang="en-GB" sz="2268" dirty="0">
                <a:solidFill>
                  <a:prstClr val="white"/>
                </a:solidFill>
                <a:latin typeface="Corbel"/>
              </a:rPr>
              <a:t>Team Leaders</a:t>
            </a:r>
          </a:p>
          <a:p>
            <a:pPr marL="324006" indent="-324006" defTabSz="864017">
              <a:lnSpc>
                <a:spcPct val="90000"/>
              </a:lnSpc>
              <a:buFont typeface="Arial" panose="020B0604020202020204" pitchFamily="34" charset="0"/>
              <a:buChar char="•"/>
              <a:defRPr/>
            </a:pPr>
            <a:r>
              <a:rPr lang="en-GB" sz="2268" dirty="0">
                <a:solidFill>
                  <a:prstClr val="white"/>
                </a:solidFill>
                <a:latin typeface="Corbel"/>
              </a:rPr>
              <a:t>Release Managers</a:t>
            </a:r>
          </a:p>
          <a:p>
            <a:pPr marL="324006" indent="-324006" defTabSz="864017">
              <a:lnSpc>
                <a:spcPct val="90000"/>
              </a:lnSpc>
              <a:buFont typeface="Arial" panose="020B0604020202020204" pitchFamily="34" charset="0"/>
              <a:buChar char="•"/>
              <a:defRPr/>
            </a:pPr>
            <a:r>
              <a:rPr lang="en-GB" sz="2268" dirty="0">
                <a:solidFill>
                  <a:prstClr val="white"/>
                </a:solidFill>
                <a:latin typeface="Corbel"/>
              </a:rPr>
              <a:t>Agile Teams</a:t>
            </a:r>
          </a:p>
          <a:p>
            <a:pPr marL="324006" indent="-324006" defTabSz="864017">
              <a:lnSpc>
                <a:spcPct val="90000"/>
              </a:lnSpc>
              <a:buFont typeface="Arial" panose="020B0604020202020204" pitchFamily="34" charset="0"/>
              <a:buChar char="•"/>
              <a:defRPr/>
            </a:pPr>
            <a:endParaRPr lang="en-GB" sz="2268" dirty="0">
              <a:solidFill>
                <a:prstClr val="white"/>
              </a:solidFill>
              <a:latin typeface="Corbel"/>
            </a:endParaRPr>
          </a:p>
        </p:txBody>
      </p:sp>
      <p:sp>
        <p:nvSpPr>
          <p:cNvPr id="8" name="TextBox 7">
            <a:extLst>
              <a:ext uri="{FF2B5EF4-FFF2-40B4-BE49-F238E27FC236}">
                <a16:creationId xmlns:a16="http://schemas.microsoft.com/office/drawing/2014/main" id="{F90A214D-4C30-44A0-B17A-860D55EFB319}"/>
              </a:ext>
            </a:extLst>
          </p:cNvPr>
          <p:cNvSpPr txBox="1"/>
          <p:nvPr/>
        </p:nvSpPr>
        <p:spPr>
          <a:xfrm>
            <a:off x="793259" y="1276935"/>
            <a:ext cx="3334004" cy="615874"/>
          </a:xfrm>
          <a:prstGeom prst="rect">
            <a:avLst/>
          </a:prstGeom>
          <a:noFill/>
        </p:spPr>
        <p:txBody>
          <a:bodyPr wrap="square" rtlCol="0">
            <a:spAutoFit/>
          </a:bodyPr>
          <a:lstStyle/>
          <a:p>
            <a:pPr defTabSz="864017">
              <a:lnSpc>
                <a:spcPct val="90000"/>
              </a:lnSpc>
              <a:defRPr/>
            </a:pPr>
            <a:r>
              <a:rPr lang="en-GB" sz="3780" b="1" dirty="0">
                <a:solidFill>
                  <a:srgbClr val="7030A0"/>
                </a:solidFill>
                <a:latin typeface="Corbel"/>
              </a:rPr>
              <a:t>Widget One</a:t>
            </a:r>
          </a:p>
        </p:txBody>
      </p:sp>
    </p:spTree>
    <p:custDataLst>
      <p:tags r:id="rId1"/>
    </p:custDataLst>
    <p:extLst>
      <p:ext uri="{BB962C8B-B14F-4D97-AF65-F5344CB8AC3E}">
        <p14:creationId xmlns:p14="http://schemas.microsoft.com/office/powerpoint/2010/main" val="2421628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351" y="262850"/>
            <a:ext cx="7885787" cy="723583"/>
          </a:xfrm>
        </p:spPr>
        <p:txBody>
          <a:bodyPr>
            <a:noAutofit/>
          </a:bodyPr>
          <a:lstStyle/>
          <a:p>
            <a:r>
              <a:rPr lang="en-US" sz="4253" dirty="0">
                <a:solidFill>
                  <a:srgbClr val="FFE0A4"/>
                </a:solidFill>
                <a:latin typeface="Calibri" panose="020F0502020204030204" pitchFamily="34" charset="0"/>
                <a:cs typeface="Calibri" panose="020F0502020204030204" pitchFamily="34" charset="0"/>
              </a:rPr>
              <a:t>Consider Your SQL Environment</a:t>
            </a:r>
          </a:p>
        </p:txBody>
      </p:sp>
      <p:pic>
        <p:nvPicPr>
          <p:cNvPr id="3" name="Picture 2">
            <a:extLst>
              <a:ext uri="{FF2B5EF4-FFF2-40B4-BE49-F238E27FC236}">
                <a16:creationId xmlns:a16="http://schemas.microsoft.com/office/drawing/2014/main" id="{8DDEB027-A3D8-4824-98D1-94034E381D1A}"/>
              </a:ext>
            </a:extLst>
          </p:cNvPr>
          <p:cNvPicPr>
            <a:picLocks noChangeAspect="1"/>
          </p:cNvPicPr>
          <p:nvPr/>
        </p:nvPicPr>
        <p:blipFill>
          <a:blip r:embed="rId4"/>
          <a:stretch>
            <a:fillRect/>
          </a:stretch>
        </p:blipFill>
        <p:spPr>
          <a:xfrm>
            <a:off x="4981996" y="1126155"/>
            <a:ext cx="6086945" cy="4563404"/>
          </a:xfrm>
          <a:prstGeom prst="rect">
            <a:avLst/>
          </a:prstGeom>
        </p:spPr>
      </p:pic>
      <p:sp>
        <p:nvSpPr>
          <p:cNvPr id="14" name="Rectangle 13">
            <a:extLst>
              <a:ext uri="{FF2B5EF4-FFF2-40B4-BE49-F238E27FC236}">
                <a16:creationId xmlns:a16="http://schemas.microsoft.com/office/drawing/2014/main" id="{D7D5ACE3-D10D-4B80-908E-3C771FA4CA84}"/>
              </a:ext>
            </a:extLst>
          </p:cNvPr>
          <p:cNvSpPr/>
          <p:nvPr/>
        </p:nvSpPr>
        <p:spPr>
          <a:xfrm>
            <a:off x="7597348" y="1131570"/>
            <a:ext cx="2313390" cy="2993049"/>
          </a:xfrm>
          <a:prstGeom prst="rect">
            <a:avLst/>
          </a:prstGeom>
          <a:noFill/>
          <a:ln w="730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GB" sz="1701" dirty="0">
              <a:solidFill>
                <a:prstClr val="white"/>
              </a:solidFill>
              <a:latin typeface="Corbel"/>
            </a:endParaRPr>
          </a:p>
        </p:txBody>
      </p:sp>
      <p:sp>
        <p:nvSpPr>
          <p:cNvPr id="6" name="TextBox 5">
            <a:extLst>
              <a:ext uri="{FF2B5EF4-FFF2-40B4-BE49-F238E27FC236}">
                <a16:creationId xmlns:a16="http://schemas.microsoft.com/office/drawing/2014/main" id="{87C8EAFE-A65B-48D0-AADD-81295C87574E}"/>
              </a:ext>
            </a:extLst>
          </p:cNvPr>
          <p:cNvSpPr txBox="1"/>
          <p:nvPr/>
        </p:nvSpPr>
        <p:spPr>
          <a:xfrm>
            <a:off x="451548" y="2178160"/>
            <a:ext cx="4424165" cy="1977080"/>
          </a:xfrm>
          <a:prstGeom prst="rect">
            <a:avLst/>
          </a:prstGeom>
          <a:noFill/>
        </p:spPr>
        <p:txBody>
          <a:bodyPr wrap="square" rtlCol="0">
            <a:spAutoFit/>
          </a:bodyPr>
          <a:lstStyle/>
          <a:p>
            <a:pPr defTabSz="864017">
              <a:lnSpc>
                <a:spcPct val="90000"/>
              </a:lnSpc>
              <a:defRPr/>
            </a:pPr>
            <a:r>
              <a:rPr lang="en-GB" sz="2268" dirty="0">
                <a:solidFill>
                  <a:prstClr val="white"/>
                </a:solidFill>
                <a:latin typeface="Corbel"/>
              </a:rPr>
              <a:t>For those ‘special’ SQL Servers that don’t fit in the usual boxes</a:t>
            </a:r>
          </a:p>
          <a:p>
            <a:pPr defTabSz="864017">
              <a:lnSpc>
                <a:spcPct val="90000"/>
              </a:lnSpc>
              <a:defRPr/>
            </a:pPr>
            <a:endParaRPr lang="en-GB" sz="2268" dirty="0">
              <a:solidFill>
                <a:prstClr val="white"/>
              </a:solidFill>
              <a:latin typeface="Corbel"/>
            </a:endParaRPr>
          </a:p>
          <a:p>
            <a:pPr defTabSz="864017">
              <a:lnSpc>
                <a:spcPct val="90000"/>
              </a:lnSpc>
              <a:defRPr/>
            </a:pPr>
            <a:endParaRPr lang="en-GB" sz="2268" dirty="0">
              <a:solidFill>
                <a:prstClr val="white"/>
              </a:solidFill>
              <a:latin typeface="Corbel"/>
            </a:endParaRPr>
          </a:p>
          <a:p>
            <a:pPr defTabSz="864017">
              <a:lnSpc>
                <a:spcPct val="90000"/>
              </a:lnSpc>
              <a:defRPr/>
            </a:pPr>
            <a:r>
              <a:rPr lang="en-GB" sz="2268" dirty="0">
                <a:solidFill>
                  <a:prstClr val="white"/>
                </a:solidFill>
                <a:latin typeface="Corbel"/>
              </a:rPr>
              <a:t>I.E. SharePoint</a:t>
            </a:r>
          </a:p>
          <a:p>
            <a:pPr marL="324006" indent="-324006" defTabSz="864017">
              <a:lnSpc>
                <a:spcPct val="90000"/>
              </a:lnSpc>
              <a:buFont typeface="Arial" panose="020B0604020202020204" pitchFamily="34" charset="0"/>
              <a:buChar char="•"/>
              <a:defRPr/>
            </a:pPr>
            <a:endParaRPr lang="en-GB" sz="2268" dirty="0">
              <a:solidFill>
                <a:prstClr val="white"/>
              </a:solidFill>
              <a:latin typeface="Corbel"/>
            </a:endParaRPr>
          </a:p>
        </p:txBody>
      </p:sp>
      <p:sp>
        <p:nvSpPr>
          <p:cNvPr id="8" name="TextBox 7">
            <a:extLst>
              <a:ext uri="{FF2B5EF4-FFF2-40B4-BE49-F238E27FC236}">
                <a16:creationId xmlns:a16="http://schemas.microsoft.com/office/drawing/2014/main" id="{F90A214D-4C30-44A0-B17A-860D55EFB319}"/>
              </a:ext>
            </a:extLst>
          </p:cNvPr>
          <p:cNvSpPr txBox="1"/>
          <p:nvPr/>
        </p:nvSpPr>
        <p:spPr>
          <a:xfrm>
            <a:off x="793259" y="1276935"/>
            <a:ext cx="4188737" cy="615874"/>
          </a:xfrm>
          <a:prstGeom prst="rect">
            <a:avLst/>
          </a:prstGeom>
          <a:noFill/>
        </p:spPr>
        <p:txBody>
          <a:bodyPr wrap="square" rtlCol="0">
            <a:spAutoFit/>
          </a:bodyPr>
          <a:lstStyle/>
          <a:p>
            <a:pPr defTabSz="864017">
              <a:lnSpc>
                <a:spcPct val="90000"/>
              </a:lnSpc>
              <a:defRPr/>
            </a:pPr>
            <a:r>
              <a:rPr lang="en-GB" sz="3780" b="1" dirty="0">
                <a:solidFill>
                  <a:srgbClr val="7030A0"/>
                </a:solidFill>
                <a:latin typeface="Corbel"/>
              </a:rPr>
              <a:t>Special Snowflakes</a:t>
            </a:r>
          </a:p>
        </p:txBody>
      </p:sp>
    </p:spTree>
    <p:custDataLst>
      <p:tags r:id="rId1"/>
    </p:custDataLst>
    <p:extLst>
      <p:ext uri="{BB962C8B-B14F-4D97-AF65-F5344CB8AC3E}">
        <p14:creationId xmlns:p14="http://schemas.microsoft.com/office/powerpoint/2010/main" val="390877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519314" y="5417396"/>
            <a:ext cx="6668007" cy="870403"/>
          </a:xfrm>
        </p:spPr>
        <p:txBody>
          <a:bodyPr/>
          <a:lstStyle/>
          <a:p>
            <a:pPr marL="0" indent="0">
              <a:lnSpc>
                <a:spcPct val="120000"/>
              </a:lnSpc>
              <a:buNone/>
            </a:pPr>
            <a:r>
              <a:rPr lang="en-US" sz="3402" dirty="0">
                <a:solidFill>
                  <a:srgbClr val="FFE0A4"/>
                </a:solidFill>
                <a:latin typeface="Calibri" panose="020F0502020204030204" pitchFamily="34" charset="0"/>
                <a:cs typeface="Calibri" panose="020F0502020204030204" pitchFamily="34" charset="0"/>
              </a:rPr>
              <a:t>DBAs may need output instantly</a:t>
            </a:r>
          </a:p>
          <a:p>
            <a:pPr>
              <a:lnSpc>
                <a:spcPct val="120000"/>
              </a:lnSpc>
            </a:pPr>
            <a:endParaRPr lang="en-US" dirty="0"/>
          </a:p>
          <a:p>
            <a:pPr>
              <a:lnSpc>
                <a:spcPct val="120000"/>
              </a:lnSpc>
            </a:pPr>
            <a:endParaRPr lang="en-US" sz="1134" dirty="0"/>
          </a:p>
          <a:p>
            <a:pPr>
              <a:lnSpc>
                <a:spcPct val="120000"/>
              </a:lnSpc>
            </a:pPr>
            <a:endParaRPr lang="en-US" sz="1134" dirty="0"/>
          </a:p>
        </p:txBody>
      </p:sp>
      <p:sp>
        <p:nvSpPr>
          <p:cNvPr id="2" name="Title 1"/>
          <p:cNvSpPr>
            <a:spLocks noGrp="1"/>
          </p:cNvSpPr>
          <p:nvPr>
            <p:ph type="title"/>
          </p:nvPr>
        </p:nvSpPr>
        <p:spPr>
          <a:xfrm>
            <a:off x="2519314" y="-99893"/>
            <a:ext cx="6481862" cy="964526"/>
          </a:xfrm>
        </p:spPr>
        <p:txBody>
          <a:bodyPr>
            <a:normAutofit/>
          </a:bodyPr>
          <a:lstStyle/>
          <a:p>
            <a:r>
              <a:rPr lang="en-US" sz="4253" dirty="0">
                <a:solidFill>
                  <a:srgbClr val="FFE0A4"/>
                </a:solidFill>
                <a:latin typeface="Calibri" panose="020F0502020204030204" pitchFamily="34" charset="0"/>
                <a:cs typeface="Calibri" panose="020F0502020204030204" pitchFamily="34" charset="0"/>
              </a:rPr>
              <a:t>Challenge - Output</a:t>
            </a:r>
          </a:p>
        </p:txBody>
      </p:sp>
      <p:pic>
        <p:nvPicPr>
          <p:cNvPr id="3" name="Picture 2">
            <a:extLst>
              <a:ext uri="{FF2B5EF4-FFF2-40B4-BE49-F238E27FC236}">
                <a16:creationId xmlns:a16="http://schemas.microsoft.com/office/drawing/2014/main" id="{A7AE7A1F-8F6F-4CF6-B2ED-69BC5B3DC869}"/>
              </a:ext>
            </a:extLst>
          </p:cNvPr>
          <p:cNvPicPr>
            <a:picLocks noChangeAspect="1"/>
          </p:cNvPicPr>
          <p:nvPr/>
        </p:nvPicPr>
        <p:blipFill>
          <a:blip r:embed="rId4"/>
          <a:stretch>
            <a:fillRect/>
          </a:stretch>
        </p:blipFill>
        <p:spPr>
          <a:xfrm>
            <a:off x="1722623" y="1218799"/>
            <a:ext cx="8075243" cy="4042576"/>
          </a:xfrm>
          <a:prstGeom prst="rect">
            <a:avLst/>
          </a:prstGeom>
        </p:spPr>
      </p:pic>
    </p:spTree>
    <p:custDataLst>
      <p:tags r:id="rId1"/>
    </p:custDataLst>
    <p:extLst>
      <p:ext uri="{BB962C8B-B14F-4D97-AF65-F5344CB8AC3E}">
        <p14:creationId xmlns:p14="http://schemas.microsoft.com/office/powerpoint/2010/main" val="365759936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Please Thank &amp; Support our Sponsors</a:t>
            </a:r>
          </a:p>
        </p:txBody>
      </p:sp>
      <p:sp>
        <p:nvSpPr>
          <p:cNvPr id="19" name="Content Placeholder 18"/>
          <p:cNvSpPr>
            <a:spLocks noGrp="1"/>
          </p:cNvSpPr>
          <p:nvPr>
            <p:ph idx="1"/>
          </p:nvPr>
        </p:nvSpPr>
        <p:spPr>
          <a:xfrm>
            <a:off x="7747299" y="2094248"/>
            <a:ext cx="1584303" cy="404071"/>
          </a:xfrm>
        </p:spPr>
        <p:txBody>
          <a:bodyPr>
            <a:normAutofit/>
          </a:bodyPr>
          <a:lstStyle/>
          <a:p>
            <a:r>
              <a:rPr lang="en-US" sz="1600" dirty="0">
                <a:solidFill>
                  <a:schemeClr val="bg1">
                    <a:lumMod val="85000"/>
                  </a:schemeClr>
                </a:solidFill>
              </a:rPr>
              <a:t>Silver Sponsor:</a:t>
            </a:r>
          </a:p>
        </p:txBody>
      </p:sp>
      <p:sp>
        <p:nvSpPr>
          <p:cNvPr id="4" name="Rectangle 3">
            <a:extLst>
              <a:ext uri="{FF2B5EF4-FFF2-40B4-BE49-F238E27FC236}">
                <a16:creationId xmlns:a16="http://schemas.microsoft.com/office/drawing/2014/main" id="{6721296B-5DE2-49B3-9445-C01DC6A78B6E}"/>
              </a:ext>
            </a:extLst>
          </p:cNvPr>
          <p:cNvSpPr/>
          <p:nvPr/>
        </p:nvSpPr>
        <p:spPr>
          <a:xfrm>
            <a:off x="1689680" y="1074501"/>
            <a:ext cx="8140890" cy="646331"/>
          </a:xfrm>
          <a:prstGeom prst="rect">
            <a:avLst/>
          </a:prstGeom>
        </p:spPr>
        <p:txBody>
          <a:bodyPr wrap="square">
            <a:spAutoFit/>
          </a:bodyPr>
          <a:lstStyle/>
          <a:p>
            <a:r>
              <a:rPr lang="en-US" dirty="0"/>
              <a:t>SQL Saturday is made possible with the generous support of these sponsors. You can support them by opting-in and visiting them in the sponsor area.</a:t>
            </a:r>
          </a:p>
        </p:txBody>
      </p:sp>
      <p:sp>
        <p:nvSpPr>
          <p:cNvPr id="5" name="Content Placeholder 18">
            <a:extLst>
              <a:ext uri="{FF2B5EF4-FFF2-40B4-BE49-F238E27FC236}">
                <a16:creationId xmlns:a16="http://schemas.microsoft.com/office/drawing/2014/main" id="{2E7FC2F5-6383-4FAF-9721-4A15D320C131}"/>
              </a:ext>
            </a:extLst>
          </p:cNvPr>
          <p:cNvSpPr txBox="1">
            <a:spLocks/>
          </p:cNvSpPr>
          <p:nvPr/>
        </p:nvSpPr>
        <p:spPr>
          <a:xfrm>
            <a:off x="361038" y="5122865"/>
            <a:ext cx="1584303" cy="404071"/>
          </a:xfrm>
          <a:prstGeom prst="rect">
            <a:avLst/>
          </a:prstGeom>
        </p:spPr>
        <p:txBody>
          <a:bodyPr vert="horz" lIns="0" tIns="0" rIns="0" bIns="0" rtlCol="0" anchor="t">
            <a:noAutofit/>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rgbClr val="474947"/>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rgbClr val="474947"/>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rgbClr val="474947"/>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rgbClr val="474947"/>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r>
              <a:rPr lang="en-US" sz="1600" dirty="0">
                <a:solidFill>
                  <a:schemeClr val="bg1">
                    <a:lumMod val="85000"/>
                  </a:schemeClr>
                </a:solidFill>
              </a:rPr>
              <a:t>Bronze Sponsor:</a:t>
            </a:r>
          </a:p>
        </p:txBody>
      </p:sp>
      <p:pic>
        <p:nvPicPr>
          <p:cNvPr id="6" name="Picture 5" descr="https://cdn2.hubspot.net/hubfs/3341329/Gravity-Union.png">
            <a:extLst>
              <a:ext uri="{FF2B5EF4-FFF2-40B4-BE49-F238E27FC236}">
                <a16:creationId xmlns:a16="http://schemas.microsoft.com/office/drawing/2014/main" id="{DDE6BD93-4501-4170-9008-FAC296B5CFE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47299" y="2746051"/>
            <a:ext cx="2943860" cy="2020570"/>
          </a:xfrm>
          <a:prstGeom prst="rect">
            <a:avLst/>
          </a:prstGeom>
          <a:noFill/>
          <a:ln>
            <a:noFill/>
          </a:ln>
        </p:spPr>
      </p:pic>
      <p:pic>
        <p:nvPicPr>
          <p:cNvPr id="7" name="Picture 6">
            <a:extLst>
              <a:ext uri="{FF2B5EF4-FFF2-40B4-BE49-F238E27FC236}">
                <a16:creationId xmlns:a16="http://schemas.microsoft.com/office/drawing/2014/main" id="{3DDB4FA5-0179-49EE-9860-4039AF64D9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721" y="5772166"/>
            <a:ext cx="1459040" cy="348044"/>
          </a:xfrm>
          <a:prstGeom prst="rect">
            <a:avLst/>
          </a:prstGeom>
        </p:spPr>
      </p:pic>
      <p:pic>
        <p:nvPicPr>
          <p:cNvPr id="8" name="Picture 7" descr="A picture containing object&#10;&#10;Description generated with very high confidence">
            <a:extLst>
              <a:ext uri="{FF2B5EF4-FFF2-40B4-BE49-F238E27FC236}">
                <a16:creationId xmlns:a16="http://schemas.microsoft.com/office/drawing/2014/main" id="{745D46D6-2EAD-4851-980A-220136D713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0918" y="5778914"/>
            <a:ext cx="1483893" cy="341296"/>
          </a:xfrm>
          <a:prstGeom prst="rect">
            <a:avLst/>
          </a:prstGeom>
        </p:spPr>
      </p:pic>
      <p:pic>
        <p:nvPicPr>
          <p:cNvPr id="9" name="Picture 8">
            <a:extLst>
              <a:ext uri="{FF2B5EF4-FFF2-40B4-BE49-F238E27FC236}">
                <a16:creationId xmlns:a16="http://schemas.microsoft.com/office/drawing/2014/main" id="{6B8E9FBC-FCBA-4A15-8F77-78E3672432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53968" y="5595195"/>
            <a:ext cx="1441688" cy="525015"/>
          </a:xfrm>
          <a:prstGeom prst="rect">
            <a:avLst/>
          </a:prstGeom>
        </p:spPr>
      </p:pic>
      <p:pic>
        <p:nvPicPr>
          <p:cNvPr id="10" name="Picture 9" descr="A picture containing object&#10;&#10;Description generated with high confidence">
            <a:extLst>
              <a:ext uri="{FF2B5EF4-FFF2-40B4-BE49-F238E27FC236}">
                <a16:creationId xmlns:a16="http://schemas.microsoft.com/office/drawing/2014/main" id="{ACA11650-781A-4F4E-B949-32969D3925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64813" y="5791841"/>
            <a:ext cx="1508833" cy="328369"/>
          </a:xfrm>
          <a:prstGeom prst="rect">
            <a:avLst/>
          </a:prstGeom>
        </p:spPr>
      </p:pic>
      <p:sp>
        <p:nvSpPr>
          <p:cNvPr id="11" name="Content Placeholder 18">
            <a:extLst>
              <a:ext uri="{FF2B5EF4-FFF2-40B4-BE49-F238E27FC236}">
                <a16:creationId xmlns:a16="http://schemas.microsoft.com/office/drawing/2014/main" id="{21E85099-3BF8-4538-A769-40EE0FF56501}"/>
              </a:ext>
            </a:extLst>
          </p:cNvPr>
          <p:cNvSpPr txBox="1">
            <a:spLocks/>
          </p:cNvSpPr>
          <p:nvPr/>
        </p:nvSpPr>
        <p:spPr>
          <a:xfrm>
            <a:off x="360125" y="2094248"/>
            <a:ext cx="2810550" cy="443207"/>
          </a:xfrm>
          <a:prstGeom prst="rect">
            <a:avLst/>
          </a:prstGeom>
        </p:spPr>
        <p:txBody>
          <a:bodyPr vert="horz" lIns="0" tIns="0" rIns="0" bIns="0" rtlCol="0" anchor="t">
            <a:normAutofit/>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rgbClr val="474947"/>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rgbClr val="474947"/>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rgbClr val="474947"/>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rgbClr val="474947"/>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r>
              <a:rPr lang="en-US" sz="1600" dirty="0">
                <a:solidFill>
                  <a:schemeClr val="bg1">
                    <a:lumMod val="85000"/>
                  </a:schemeClr>
                </a:solidFill>
              </a:rPr>
              <a:t>Global Alliance Partner:</a:t>
            </a:r>
          </a:p>
        </p:txBody>
      </p:sp>
      <p:sp>
        <p:nvSpPr>
          <p:cNvPr id="12" name="Content Placeholder 18">
            <a:extLst>
              <a:ext uri="{FF2B5EF4-FFF2-40B4-BE49-F238E27FC236}">
                <a16:creationId xmlns:a16="http://schemas.microsoft.com/office/drawing/2014/main" id="{EC84423A-A2DC-49DE-89B1-B72AA6CB9054}"/>
              </a:ext>
            </a:extLst>
          </p:cNvPr>
          <p:cNvSpPr txBox="1">
            <a:spLocks/>
          </p:cNvSpPr>
          <p:nvPr/>
        </p:nvSpPr>
        <p:spPr>
          <a:xfrm>
            <a:off x="3985231" y="2094248"/>
            <a:ext cx="2810550" cy="404071"/>
          </a:xfrm>
          <a:prstGeom prst="rect">
            <a:avLst/>
          </a:prstGeom>
        </p:spPr>
        <p:txBody>
          <a:bodyPr vert="horz" lIns="0" tIns="0" rIns="0" bIns="0" rtlCol="0" anchor="t">
            <a:noAutofit/>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rgbClr val="474947"/>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rgbClr val="474947"/>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rgbClr val="474947"/>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rgbClr val="474947"/>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r>
              <a:rPr lang="en-US" sz="1600" dirty="0">
                <a:solidFill>
                  <a:schemeClr val="bg1">
                    <a:lumMod val="85000"/>
                  </a:schemeClr>
                </a:solidFill>
              </a:rPr>
              <a:t>Venue &amp; Internet Sponsor:</a:t>
            </a:r>
          </a:p>
        </p:txBody>
      </p:sp>
      <p:sp>
        <p:nvSpPr>
          <p:cNvPr id="13" name="Content Placeholder 18">
            <a:extLst>
              <a:ext uri="{FF2B5EF4-FFF2-40B4-BE49-F238E27FC236}">
                <a16:creationId xmlns:a16="http://schemas.microsoft.com/office/drawing/2014/main" id="{595553BD-E1BF-474C-AA78-A9A9E425CDA2}"/>
              </a:ext>
            </a:extLst>
          </p:cNvPr>
          <p:cNvSpPr txBox="1">
            <a:spLocks/>
          </p:cNvSpPr>
          <p:nvPr/>
        </p:nvSpPr>
        <p:spPr>
          <a:xfrm>
            <a:off x="360125" y="3581738"/>
            <a:ext cx="2810549" cy="398161"/>
          </a:xfrm>
          <a:prstGeom prst="rect">
            <a:avLst/>
          </a:prstGeom>
        </p:spPr>
        <p:txBody>
          <a:bodyPr vert="horz" lIns="0" tIns="0" rIns="0" bIns="0" rtlCol="0" anchor="t">
            <a:noAutofit/>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rgbClr val="474947"/>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rgbClr val="474947"/>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rgbClr val="474947"/>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rgbClr val="474947"/>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r>
              <a:rPr lang="en-US" sz="1600" dirty="0">
                <a:solidFill>
                  <a:schemeClr val="bg1">
                    <a:lumMod val="85000"/>
                  </a:schemeClr>
                </a:solidFill>
              </a:rPr>
              <a:t>Operations Support:</a:t>
            </a:r>
          </a:p>
        </p:txBody>
      </p:sp>
      <p:pic>
        <p:nvPicPr>
          <p:cNvPr id="14" name="Picture 13" descr="A close up of a logo&#10;&#10;Description generated with high confidence">
            <a:extLst>
              <a:ext uri="{FF2B5EF4-FFF2-40B4-BE49-F238E27FC236}">
                <a16:creationId xmlns:a16="http://schemas.microsoft.com/office/drawing/2014/main" id="{22F61B8E-BE6F-4FE2-A948-741CA62184F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1976" y="2409644"/>
            <a:ext cx="2286000" cy="857250"/>
          </a:xfrm>
          <a:prstGeom prst="rect">
            <a:avLst/>
          </a:prstGeom>
        </p:spPr>
      </p:pic>
      <p:pic>
        <p:nvPicPr>
          <p:cNvPr id="15" name="Graphic 2">
            <a:extLst>
              <a:ext uri="{FF2B5EF4-FFF2-40B4-BE49-F238E27FC236}">
                <a16:creationId xmlns:a16="http://schemas.microsoft.com/office/drawing/2014/main" id="{0A4EAC1E-3261-40C0-A74E-99A4C592FB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1976" y="4074420"/>
            <a:ext cx="1657350" cy="617220"/>
          </a:xfrm>
          <a:prstGeom prst="rect">
            <a:avLst/>
          </a:prstGeom>
        </p:spPr>
      </p:pic>
      <p:pic>
        <p:nvPicPr>
          <p:cNvPr id="16" name="Picture 4" descr="http://camosun.ca/template/images/logos/camosun-logo-print.png">
            <a:extLst>
              <a:ext uri="{FF2B5EF4-FFF2-40B4-BE49-F238E27FC236}">
                <a16:creationId xmlns:a16="http://schemas.microsoft.com/office/drawing/2014/main" id="{AB088D96-2807-401C-87C0-D136C1DAD9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7930" y="2562909"/>
            <a:ext cx="2765152" cy="1080823"/>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18">
            <a:extLst>
              <a:ext uri="{FF2B5EF4-FFF2-40B4-BE49-F238E27FC236}">
                <a16:creationId xmlns:a16="http://schemas.microsoft.com/office/drawing/2014/main" id="{174FDA13-CBE1-4A34-83FC-58FD23103F04}"/>
              </a:ext>
            </a:extLst>
          </p:cNvPr>
          <p:cNvSpPr txBox="1">
            <a:spLocks/>
          </p:cNvSpPr>
          <p:nvPr/>
        </p:nvSpPr>
        <p:spPr>
          <a:xfrm>
            <a:off x="3985230" y="3979899"/>
            <a:ext cx="3410425" cy="404071"/>
          </a:xfrm>
          <a:prstGeom prst="rect">
            <a:avLst/>
          </a:prstGeom>
        </p:spPr>
        <p:txBody>
          <a:bodyPr vert="horz" lIns="0" tIns="0" rIns="0" bIns="0" rtlCol="0" anchor="t">
            <a:noAutofit/>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rgbClr val="474947"/>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rgbClr val="474947"/>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rgbClr val="474947"/>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rgbClr val="474947"/>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r>
              <a:rPr lang="en-US" sz="1600" dirty="0">
                <a:solidFill>
                  <a:schemeClr val="bg1">
                    <a:lumMod val="85000"/>
                  </a:schemeClr>
                </a:solidFill>
              </a:rPr>
              <a:t>Endless Support from:</a:t>
            </a:r>
          </a:p>
          <a:p>
            <a:endParaRPr lang="en-US" sz="1200" dirty="0">
              <a:solidFill>
                <a:schemeClr val="bg1">
                  <a:lumMod val="85000"/>
                </a:schemeClr>
              </a:solidFill>
            </a:endParaRPr>
          </a:p>
          <a:p>
            <a:r>
              <a:rPr lang="en-US" sz="2000" b="1" dirty="0">
                <a:solidFill>
                  <a:schemeClr val="tx1"/>
                </a:solidFill>
                <a:latin typeface="Arial" panose="020B0604020202020204" pitchFamily="34" charset="0"/>
                <a:cs typeface="Arial" panose="020B0604020202020204" pitchFamily="34" charset="0"/>
              </a:rPr>
              <a:t>OGMA Consulting Corp.</a:t>
            </a:r>
          </a:p>
        </p:txBody>
      </p:sp>
    </p:spTree>
    <p:extLst>
      <p:ext uri="{BB962C8B-B14F-4D97-AF65-F5344CB8AC3E}">
        <p14:creationId xmlns:p14="http://schemas.microsoft.com/office/powerpoint/2010/main" val="3880213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16972" y="722575"/>
            <a:ext cx="10954584" cy="3475548"/>
          </a:xfrm>
        </p:spPr>
        <p:txBody>
          <a:bodyPr/>
          <a:lstStyle/>
          <a:p>
            <a:pPr marL="0" indent="0">
              <a:lnSpc>
                <a:spcPct val="120000"/>
              </a:lnSpc>
              <a:buNone/>
            </a:pPr>
            <a:endParaRPr lang="en-US" dirty="0"/>
          </a:p>
          <a:p>
            <a:pPr>
              <a:lnSpc>
                <a:spcPct val="120000"/>
              </a:lnSpc>
            </a:pPr>
            <a:r>
              <a:rPr lang="en-US" sz="2268" b="1" i="1" dirty="0">
                <a:solidFill>
                  <a:schemeClr val="tx1"/>
                </a:solidFill>
                <a:latin typeface="Calibri" panose="020F0502020204030204" pitchFamily="34" charset="0"/>
                <a:cs typeface="Calibri" panose="020F0502020204030204" pitchFamily="34" charset="0"/>
              </a:rPr>
              <a:t>DBAs may want to automate and integrate with other solutions (DevOps, Daily Checks, Incident Response, Maintenance Windows) </a:t>
            </a:r>
            <a:br>
              <a:rPr lang="en-US" dirty="0"/>
            </a:br>
            <a:endParaRPr lang="en-US" dirty="0"/>
          </a:p>
          <a:p>
            <a:pPr>
              <a:lnSpc>
                <a:spcPct val="120000"/>
              </a:lnSpc>
            </a:pPr>
            <a:endParaRPr lang="en-US" sz="1134" dirty="0"/>
          </a:p>
          <a:p>
            <a:pPr>
              <a:lnSpc>
                <a:spcPct val="120000"/>
              </a:lnSpc>
            </a:pPr>
            <a:endParaRPr lang="en-US" sz="1134" dirty="0"/>
          </a:p>
        </p:txBody>
      </p:sp>
      <p:pic>
        <p:nvPicPr>
          <p:cNvPr id="8" name="Picture 7">
            <a:extLst>
              <a:ext uri="{FF2B5EF4-FFF2-40B4-BE49-F238E27FC236}">
                <a16:creationId xmlns:a16="http://schemas.microsoft.com/office/drawing/2014/main" id="{AA2AA631-0DE0-4E4D-9C60-F3BCD5681E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4179" y="2151433"/>
            <a:ext cx="6872130" cy="3982342"/>
          </a:xfrm>
          <a:prstGeom prst="rect">
            <a:avLst/>
          </a:prstGeom>
        </p:spPr>
      </p:pic>
      <p:sp>
        <p:nvSpPr>
          <p:cNvPr id="9" name="Title 1">
            <a:extLst>
              <a:ext uri="{FF2B5EF4-FFF2-40B4-BE49-F238E27FC236}">
                <a16:creationId xmlns:a16="http://schemas.microsoft.com/office/drawing/2014/main" id="{21358D24-7A5A-4B90-9D01-A70BFE98455A}"/>
              </a:ext>
            </a:extLst>
          </p:cNvPr>
          <p:cNvSpPr>
            <a:spLocks noGrp="1"/>
          </p:cNvSpPr>
          <p:nvPr>
            <p:ph type="title"/>
          </p:nvPr>
        </p:nvSpPr>
        <p:spPr>
          <a:xfrm>
            <a:off x="2519314" y="246289"/>
            <a:ext cx="6481862" cy="723583"/>
          </a:xfrm>
        </p:spPr>
        <p:txBody>
          <a:bodyPr>
            <a:normAutofit/>
          </a:bodyPr>
          <a:lstStyle/>
          <a:p>
            <a:r>
              <a:rPr lang="en-US" sz="4253" dirty="0">
                <a:solidFill>
                  <a:srgbClr val="FFE0A4"/>
                </a:solidFill>
                <a:latin typeface="Calibri" panose="020F0502020204030204" pitchFamily="34" charset="0"/>
                <a:cs typeface="Calibri" panose="020F0502020204030204" pitchFamily="34" charset="0"/>
              </a:rPr>
              <a:t>Challenge - Output</a:t>
            </a:r>
          </a:p>
        </p:txBody>
      </p:sp>
    </p:spTree>
    <p:custDataLst>
      <p:tags r:id="rId1"/>
    </p:custDataLst>
    <p:extLst>
      <p:ext uri="{BB962C8B-B14F-4D97-AF65-F5344CB8AC3E}">
        <p14:creationId xmlns:p14="http://schemas.microsoft.com/office/powerpoint/2010/main" val="414691186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3055" y="927511"/>
            <a:ext cx="10614379" cy="4421844"/>
          </a:xfrm>
        </p:spPr>
        <p:txBody>
          <a:bodyPr/>
          <a:lstStyle/>
          <a:p>
            <a:pPr marL="0" indent="0">
              <a:lnSpc>
                <a:spcPct val="120000"/>
              </a:lnSpc>
              <a:buNone/>
            </a:pPr>
            <a:endParaRPr lang="en-US" sz="1134" dirty="0"/>
          </a:p>
          <a:p>
            <a:pPr>
              <a:lnSpc>
                <a:spcPct val="120000"/>
              </a:lnSpc>
            </a:pPr>
            <a:r>
              <a:rPr lang="en-US" sz="2268" dirty="0">
                <a:solidFill>
                  <a:schemeClr val="tx1"/>
                </a:solidFill>
                <a:latin typeface="Calibri" panose="020F0502020204030204" pitchFamily="34" charset="0"/>
                <a:cs typeface="Calibri" panose="020F0502020204030204" pitchFamily="34" charset="0"/>
              </a:rPr>
              <a:t>Management want output they understand</a:t>
            </a:r>
            <a:endParaRPr lang="en-US" sz="2268" dirty="0">
              <a:latin typeface="Calibri" panose="020F0502020204030204" pitchFamily="34" charset="0"/>
              <a:cs typeface="Calibri" panose="020F0502020204030204" pitchFamily="34" charset="0"/>
            </a:endParaRPr>
          </a:p>
        </p:txBody>
      </p:sp>
      <p:pic>
        <p:nvPicPr>
          <p:cNvPr id="9" name="Picture 8" descr="A screenshot of a cell phone&#10;&#10;Description generated with very high confidence">
            <a:extLst>
              <a:ext uri="{FF2B5EF4-FFF2-40B4-BE49-F238E27FC236}">
                <a16:creationId xmlns:a16="http://schemas.microsoft.com/office/drawing/2014/main" id="{6B9E9094-EB47-4092-A9BA-19081136B7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8295" y="1909228"/>
            <a:ext cx="8843898" cy="3617244"/>
          </a:xfrm>
          <a:prstGeom prst="rect">
            <a:avLst/>
          </a:prstGeom>
        </p:spPr>
      </p:pic>
      <p:sp>
        <p:nvSpPr>
          <p:cNvPr id="8" name="Title 1">
            <a:extLst>
              <a:ext uri="{FF2B5EF4-FFF2-40B4-BE49-F238E27FC236}">
                <a16:creationId xmlns:a16="http://schemas.microsoft.com/office/drawing/2014/main" id="{6C223FD1-1F2D-4F6E-8E10-9597F9712766}"/>
              </a:ext>
            </a:extLst>
          </p:cNvPr>
          <p:cNvSpPr>
            <a:spLocks noGrp="1"/>
          </p:cNvSpPr>
          <p:nvPr>
            <p:ph type="title"/>
          </p:nvPr>
        </p:nvSpPr>
        <p:spPr>
          <a:xfrm>
            <a:off x="3360928" y="442264"/>
            <a:ext cx="4837563" cy="723583"/>
          </a:xfrm>
        </p:spPr>
        <p:txBody>
          <a:bodyPr>
            <a:normAutofit/>
          </a:bodyPr>
          <a:lstStyle/>
          <a:p>
            <a:r>
              <a:rPr lang="en-US" sz="4253" dirty="0">
                <a:solidFill>
                  <a:srgbClr val="FFE0A4"/>
                </a:solidFill>
                <a:latin typeface="Calibri" panose="020F0502020204030204" pitchFamily="34" charset="0"/>
                <a:cs typeface="Calibri" panose="020F0502020204030204" pitchFamily="34" charset="0"/>
              </a:rPr>
              <a:t>Challenge - Output</a:t>
            </a:r>
          </a:p>
        </p:txBody>
      </p:sp>
      <p:sp>
        <p:nvSpPr>
          <p:cNvPr id="5" name="Rectangle 4">
            <a:extLst>
              <a:ext uri="{FF2B5EF4-FFF2-40B4-BE49-F238E27FC236}">
                <a16:creationId xmlns:a16="http://schemas.microsoft.com/office/drawing/2014/main" id="{03CB085B-D91C-4905-8F4E-97A776D38402}"/>
              </a:ext>
            </a:extLst>
          </p:cNvPr>
          <p:cNvSpPr/>
          <p:nvPr/>
        </p:nvSpPr>
        <p:spPr>
          <a:xfrm>
            <a:off x="4183076" y="5735932"/>
            <a:ext cx="2828275" cy="312201"/>
          </a:xfrm>
          <a:prstGeom prst="rect">
            <a:avLst/>
          </a:prstGeom>
        </p:spPr>
        <p:txBody>
          <a:bodyPr wrap="none">
            <a:spAutoFit/>
          </a:bodyPr>
          <a:lstStyle/>
          <a:p>
            <a:pPr defTabSz="864017">
              <a:lnSpc>
                <a:spcPct val="120000"/>
              </a:lnSpc>
              <a:defRPr/>
            </a:pPr>
            <a:r>
              <a:rPr lang="en-US" sz="1276" dirty="0">
                <a:solidFill>
                  <a:srgbClr val="FFE0A4"/>
                </a:solidFill>
                <a:latin typeface="AppleStorm" panose="02000603000000000000" pitchFamily="50" charset="0"/>
              </a:rPr>
              <a:t>– (and with pretty interactive pictures !)</a:t>
            </a:r>
            <a:endParaRPr lang="en-US" sz="850" dirty="0">
              <a:solidFill>
                <a:srgbClr val="FFE0A4"/>
              </a:solidFill>
              <a:latin typeface="AppleStorm" panose="02000603000000000000" pitchFamily="50" charset="0"/>
            </a:endParaRPr>
          </a:p>
        </p:txBody>
      </p:sp>
    </p:spTree>
    <p:custDataLst>
      <p:tags r:id="rId1"/>
    </p:custDataLst>
    <p:extLst>
      <p:ext uri="{BB962C8B-B14F-4D97-AF65-F5344CB8AC3E}">
        <p14:creationId xmlns:p14="http://schemas.microsoft.com/office/powerpoint/2010/main" val="268321642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EB1AA-1331-3049-AE3A-7364F9108B2F}"/>
              </a:ext>
            </a:extLst>
          </p:cNvPr>
          <p:cNvSpPr>
            <a:spLocks noGrp="1"/>
          </p:cNvSpPr>
          <p:nvPr>
            <p:ph type="title"/>
          </p:nvPr>
        </p:nvSpPr>
        <p:spPr/>
        <p:txBody>
          <a:bodyPr/>
          <a:lstStyle/>
          <a:p>
            <a:r>
              <a:rPr lang="en-AU" dirty="0"/>
              <a:t>Challenge - User Simplicity</a:t>
            </a:r>
            <a:endParaRPr lang="en-US" dirty="0"/>
          </a:p>
        </p:txBody>
      </p:sp>
      <p:sp>
        <p:nvSpPr>
          <p:cNvPr id="3" name="Content Placeholder 2">
            <a:extLst>
              <a:ext uri="{FF2B5EF4-FFF2-40B4-BE49-F238E27FC236}">
                <a16:creationId xmlns:a16="http://schemas.microsoft.com/office/drawing/2014/main" id="{2CB33924-0674-7D42-8A02-A4B4F0743871}"/>
              </a:ext>
            </a:extLst>
          </p:cNvPr>
          <p:cNvSpPr>
            <a:spLocks noGrp="1"/>
          </p:cNvSpPr>
          <p:nvPr>
            <p:ph idx="1"/>
          </p:nvPr>
        </p:nvSpPr>
        <p:spPr/>
        <p:txBody>
          <a:bodyPr/>
          <a:lstStyle/>
          <a:p>
            <a:r>
              <a:rPr lang="en-US" dirty="0"/>
              <a:t>End Users</a:t>
            </a:r>
          </a:p>
          <a:p>
            <a:pPr marL="571500" indent="-571500">
              <a:buFont typeface="Arial" panose="020B0604020202020204" pitchFamily="34" charset="0"/>
              <a:buChar char="•"/>
            </a:pPr>
            <a:r>
              <a:rPr lang="en-AU" dirty="0"/>
              <a:t>Need simplicity to enable easy adoption </a:t>
            </a:r>
          </a:p>
          <a:p>
            <a:pPr marL="571500" indent="-571500">
              <a:buFont typeface="Arial" panose="020B0604020202020204" pitchFamily="34" charset="0"/>
              <a:buChar char="•"/>
            </a:pPr>
            <a:r>
              <a:rPr lang="en-AU" dirty="0"/>
              <a:t>Need index for Checks </a:t>
            </a:r>
          </a:p>
          <a:p>
            <a:pPr marL="571500" indent="-571500">
              <a:buFont typeface="Arial" panose="020B0604020202020204" pitchFamily="34" charset="0"/>
              <a:buChar char="•"/>
            </a:pPr>
            <a:r>
              <a:rPr lang="en-AU" dirty="0"/>
              <a:t>Need index for Configuration </a:t>
            </a:r>
          </a:p>
          <a:p>
            <a:pPr marL="571500" indent="-571500">
              <a:buFont typeface="Arial" panose="020B0604020202020204" pitchFamily="34" charset="0"/>
              <a:buChar char="•"/>
            </a:pPr>
            <a:r>
              <a:rPr lang="en-AU" dirty="0"/>
              <a:t>Simplified output options </a:t>
            </a:r>
          </a:p>
          <a:p>
            <a:pPr marL="571500" indent="-571500">
              <a:buFont typeface="Arial" panose="020B0604020202020204" pitchFamily="34" charset="0"/>
              <a:buChar char="•"/>
            </a:pPr>
            <a:r>
              <a:rPr lang="en-AU" dirty="0"/>
              <a:t>File system access to work across many differing user environments and permissions </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34493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page17image2928496">
            <a:extLst>
              <a:ext uri="{FF2B5EF4-FFF2-40B4-BE49-F238E27FC236}">
                <a16:creationId xmlns:a16="http://schemas.microsoft.com/office/drawing/2014/main" id="{1A096D14-762E-8A49-A90B-FFA763402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055" y="-1"/>
            <a:ext cx="3429433" cy="64801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D28FA7D-0220-0944-BBA1-2624E6061F12}"/>
              </a:ext>
            </a:extLst>
          </p:cNvPr>
          <p:cNvSpPr>
            <a:spLocks noGrp="1"/>
          </p:cNvSpPr>
          <p:nvPr>
            <p:ph type="title"/>
          </p:nvPr>
        </p:nvSpPr>
        <p:spPr>
          <a:xfrm>
            <a:off x="5002311" y="2880086"/>
            <a:ext cx="2839362" cy="720000"/>
          </a:xfrm>
        </p:spPr>
        <p:txBody>
          <a:bodyPr/>
          <a:lstStyle/>
          <a:p>
            <a:r>
              <a:rPr lang="en-AU" dirty="0"/>
              <a:t>Solution</a:t>
            </a:r>
            <a:endParaRPr lang="en-US" dirty="0"/>
          </a:p>
        </p:txBody>
      </p:sp>
    </p:spTree>
    <p:extLst>
      <p:ext uri="{BB962C8B-B14F-4D97-AF65-F5344CB8AC3E}">
        <p14:creationId xmlns:p14="http://schemas.microsoft.com/office/powerpoint/2010/main" val="2803061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C525-2734-1745-8AF2-DC939A16E9C0}"/>
              </a:ext>
            </a:extLst>
          </p:cNvPr>
          <p:cNvSpPr>
            <a:spLocks noGrp="1"/>
          </p:cNvSpPr>
          <p:nvPr>
            <p:ph type="title"/>
          </p:nvPr>
        </p:nvSpPr>
        <p:spPr/>
        <p:txBody>
          <a:bodyPr/>
          <a:lstStyle/>
          <a:p>
            <a:endParaRPr lang="en-US" dirty="0"/>
          </a:p>
        </p:txBody>
      </p:sp>
      <p:graphicFrame>
        <p:nvGraphicFramePr>
          <p:cNvPr id="4" name="Table 3">
            <a:extLst>
              <a:ext uri="{FF2B5EF4-FFF2-40B4-BE49-F238E27FC236}">
                <a16:creationId xmlns:a16="http://schemas.microsoft.com/office/drawing/2014/main" id="{018794D2-D3B5-5449-87D9-06A0EDA32167}"/>
              </a:ext>
            </a:extLst>
          </p:cNvPr>
          <p:cNvGraphicFramePr>
            <a:graphicFrameLocks noGrp="1"/>
          </p:cNvGraphicFramePr>
          <p:nvPr>
            <p:extLst>
              <p:ext uri="{D42A27DB-BD31-4B8C-83A1-F6EECF244321}">
                <p14:modId xmlns:p14="http://schemas.microsoft.com/office/powerpoint/2010/main" val="2360094261"/>
              </p:ext>
            </p:extLst>
          </p:nvPr>
        </p:nvGraphicFramePr>
        <p:xfrm>
          <a:off x="5292436" y="-1"/>
          <a:ext cx="6228052" cy="6480175"/>
        </p:xfrm>
        <a:graphic>
          <a:graphicData uri="http://schemas.openxmlformats.org/drawingml/2006/table">
            <a:tbl>
              <a:tblPr/>
              <a:tblGrid>
                <a:gridCol w="3114026">
                  <a:extLst>
                    <a:ext uri="{9D8B030D-6E8A-4147-A177-3AD203B41FA5}">
                      <a16:colId xmlns:a16="http://schemas.microsoft.com/office/drawing/2014/main" val="4090697579"/>
                    </a:ext>
                  </a:extLst>
                </a:gridCol>
                <a:gridCol w="3114026">
                  <a:extLst>
                    <a:ext uri="{9D8B030D-6E8A-4147-A177-3AD203B41FA5}">
                      <a16:colId xmlns:a16="http://schemas.microsoft.com/office/drawing/2014/main" val="2948324022"/>
                    </a:ext>
                  </a:extLst>
                </a:gridCol>
              </a:tblGrid>
              <a:tr h="6480175">
                <a:tc>
                  <a:txBody>
                    <a:bodyPr/>
                    <a:lstStyle/>
                    <a:p>
                      <a:endParaRPr lang="en-AU" dirty="0">
                        <a:effectLst/>
                      </a:endParaRPr>
                    </a:p>
                  </a:txBody>
                  <a:tcPr anchor="ctr">
                    <a:lnL w="9525" cap="flat" cmpd="sng" algn="ctr">
                      <a:solidFill>
                        <a:schemeClr val="bg1"/>
                      </a:solidFill>
                      <a:prstDash val="solid"/>
                      <a:round/>
                      <a:headEnd type="none" w="med" len="med"/>
                      <a:tailEnd type="none" w="med" len="med"/>
                    </a:lnL>
                    <a:lnR w="25908" cap="flat" cmpd="sng" algn="ctr">
                      <a:solidFill>
                        <a:srgbClr val="EFEFEF"/>
                      </a:solidFill>
                      <a:prstDash val="solid"/>
                      <a:round/>
                      <a:headEnd type="none" w="med" len="med"/>
                      <a:tailEnd type="none" w="med" len="med"/>
                    </a:lnR>
                    <a:lnT w="13703" cap="flat" cmpd="sng" algn="ctr">
                      <a:solidFill>
                        <a:srgbClr val="000000"/>
                      </a:solidFill>
                      <a:prstDash val="solid"/>
                      <a:round/>
                      <a:headEnd type="none" w="med" len="med"/>
                      <a:tailEnd type="none" w="med" len="med"/>
                    </a:lnT>
                    <a:lnB w="12192" cap="flat" cmpd="sng" algn="ctr">
                      <a:solidFill>
                        <a:srgbClr val="000000"/>
                      </a:solidFill>
                      <a:prstDash val="solid"/>
                      <a:round/>
                      <a:headEnd type="none" w="med" len="med"/>
                      <a:tailEnd type="none" w="med" len="med"/>
                    </a:lnB>
                    <a:solidFill>
                      <a:srgbClr val="FFFFFF"/>
                    </a:solidFill>
                  </a:tcPr>
                </a:tc>
                <a:tc>
                  <a:txBody>
                    <a:bodyPr/>
                    <a:lstStyle/>
                    <a:p>
                      <a:endParaRPr lang="en-AU" dirty="0">
                        <a:effectLst/>
                      </a:endParaRPr>
                    </a:p>
                  </a:txBody>
                  <a:tcPr anchor="ctr">
                    <a:lnL w="25908" cap="flat" cmpd="sng" algn="ctr">
                      <a:solidFill>
                        <a:srgbClr val="EFEFEF"/>
                      </a:solidFill>
                      <a:prstDash val="solid"/>
                      <a:round/>
                      <a:headEnd type="none" w="med" len="med"/>
                      <a:tailEnd type="none" w="med" len="med"/>
                    </a:lnL>
                    <a:lnR w="12192" cap="flat" cmpd="sng" algn="ctr">
                      <a:solidFill>
                        <a:srgbClr val="EFEFEF"/>
                      </a:solidFill>
                      <a:prstDash val="solid"/>
                      <a:round/>
                      <a:headEnd type="none" w="med" len="med"/>
                      <a:tailEnd type="none" w="med" len="med"/>
                    </a:lnR>
                    <a:lnT w="13703" cap="flat" cmpd="sng" algn="ctr">
                      <a:solidFill>
                        <a:srgbClr val="EFEFEF"/>
                      </a:solidFill>
                      <a:prstDash val="solid"/>
                      <a:round/>
                      <a:headEnd type="none" w="med" len="med"/>
                      <a:tailEnd type="none" w="med" len="med"/>
                    </a:lnT>
                    <a:lnB w="12192" cap="flat" cmpd="sng" algn="ctr">
                      <a:solidFill>
                        <a:srgbClr val="EFEFEF"/>
                      </a:solidFill>
                      <a:prstDash val="solid"/>
                      <a:round/>
                      <a:headEnd type="none" w="med" len="med"/>
                      <a:tailEnd type="none" w="med" len="med"/>
                    </a:lnB>
                    <a:solidFill>
                      <a:srgbClr val="EFEFEF"/>
                    </a:solidFill>
                  </a:tcPr>
                </a:tc>
                <a:extLst>
                  <a:ext uri="{0D108BD9-81ED-4DB2-BD59-A6C34878D82A}">
                    <a16:rowId xmlns:a16="http://schemas.microsoft.com/office/drawing/2014/main" val="1896247428"/>
                  </a:ext>
                </a:extLst>
              </a:tr>
            </a:tbl>
          </a:graphicData>
        </a:graphic>
      </p:graphicFrame>
      <p:pic>
        <p:nvPicPr>
          <p:cNvPr id="5" name="Picture 1" descr="page18image3824384">
            <a:extLst>
              <a:ext uri="{FF2B5EF4-FFF2-40B4-BE49-F238E27FC236}">
                <a16:creationId xmlns:a16="http://schemas.microsoft.com/office/drawing/2014/main" id="{2132531B-F16B-9347-A5D9-1B9CC60D1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3807" y="2167874"/>
            <a:ext cx="2476500" cy="2476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6ADAF97-C912-8548-8F88-13CFBD7948E1}"/>
              </a:ext>
            </a:extLst>
          </p:cNvPr>
          <p:cNvSpPr txBox="1">
            <a:spLocks/>
          </p:cNvSpPr>
          <p:nvPr/>
        </p:nvSpPr>
        <p:spPr>
          <a:xfrm>
            <a:off x="4682691" y="2867170"/>
            <a:ext cx="3619862" cy="745832"/>
          </a:xfrm>
          <a:prstGeom prst="rect">
            <a:avLst/>
          </a:prstGeom>
        </p:spPr>
        <p:txBody>
          <a:bodyPr vert="horz" lIns="0" tIns="0" rIns="0" bIns="0" rtlCol="0" anchor="ctr">
            <a:noAutofit/>
          </a:bodyPr>
          <a:lstStyle>
            <a:lvl1pPr algn="r" defTabSz="576026" rtl="0" eaLnBrk="1" latinLnBrk="0" hangingPunct="1">
              <a:spcBef>
                <a:spcPct val="0"/>
              </a:spcBef>
              <a:buNone/>
              <a:defRPr sz="6000" b="0" i="0" kern="1200" cap="none">
                <a:solidFill>
                  <a:schemeClr val="accent1"/>
                </a:solidFill>
                <a:latin typeface="+mj-lt"/>
                <a:ea typeface="+mj-ea"/>
                <a:cs typeface="Arial"/>
              </a:defRPr>
            </a:lvl1pPr>
          </a:lstStyle>
          <a:p>
            <a:r>
              <a:rPr lang="en-AU" dirty="0" err="1"/>
              <a:t>dbachecks</a:t>
            </a:r>
            <a:endParaRPr lang="en-US" dirty="0"/>
          </a:p>
        </p:txBody>
      </p:sp>
    </p:spTree>
    <p:extLst>
      <p:ext uri="{BB962C8B-B14F-4D97-AF65-F5344CB8AC3E}">
        <p14:creationId xmlns:p14="http://schemas.microsoft.com/office/powerpoint/2010/main" val="1490100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8C76-9D5D-3941-9606-DF15277CF73D}"/>
              </a:ext>
            </a:extLst>
          </p:cNvPr>
          <p:cNvSpPr>
            <a:spLocks noGrp="1"/>
          </p:cNvSpPr>
          <p:nvPr>
            <p:ph type="title"/>
          </p:nvPr>
        </p:nvSpPr>
        <p:spPr/>
        <p:txBody>
          <a:bodyPr/>
          <a:lstStyle/>
          <a:p>
            <a:r>
              <a:rPr lang="en-US" dirty="0"/>
              <a:t>                   dbachecks</a:t>
            </a:r>
          </a:p>
        </p:txBody>
      </p:sp>
      <p:sp>
        <p:nvSpPr>
          <p:cNvPr id="4" name="Rectangle 1">
            <a:extLst>
              <a:ext uri="{FF2B5EF4-FFF2-40B4-BE49-F238E27FC236}">
                <a16:creationId xmlns:a16="http://schemas.microsoft.com/office/drawing/2014/main" id="{05B76864-D28B-AA42-81AF-53C725070114}"/>
              </a:ext>
            </a:extLst>
          </p:cNvPr>
          <p:cNvSpPr>
            <a:spLocks noChangeArrowheads="1"/>
          </p:cNvSpPr>
          <p:nvPr/>
        </p:nvSpPr>
        <p:spPr bwMode="auto">
          <a:xfrm>
            <a:off x="891310" y="1988304"/>
            <a:ext cx="10136908" cy="3533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1585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366D6"/>
                </a:solidFill>
                <a:effectLst/>
                <a:latin typeface="+mn-lt"/>
                <a:hlinkClick r:id="rId3"/>
              </a:rPr>
              <a:t>  </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4292E"/>
                </a:solidFill>
                <a:effectLst/>
                <a:latin typeface="+mn-lt"/>
              </a:rPr>
              <a:t>dbachecks is a framework created by and for SQL Server pros who need to validate their environments.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24292E"/>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4292E"/>
                </a:solidFill>
                <a:effectLst/>
                <a:latin typeface="+mn-lt"/>
              </a:rPr>
              <a:t>This open source module allows us to crowdsource our checklists using </a:t>
            </a:r>
            <a:r>
              <a:rPr kumimoji="0" lang="en-US" altLang="en-US" b="0" i="0" u="none" strike="noStrike" cap="none" normalizeH="0" baseline="0" dirty="0">
                <a:ln>
                  <a:noFill/>
                </a:ln>
                <a:solidFill>
                  <a:srgbClr val="0366D6"/>
                </a:solidFill>
                <a:effectLst/>
                <a:latin typeface="+mn-lt"/>
                <a:hlinkClick r:id="rId4"/>
              </a:rPr>
              <a:t>Pester</a:t>
            </a:r>
            <a:r>
              <a:rPr kumimoji="0" lang="en-US" altLang="en-US" b="0" i="0" u="none" strike="noStrike" cap="none" normalizeH="0" baseline="0" dirty="0">
                <a:ln>
                  <a:noFill/>
                </a:ln>
                <a:solidFill>
                  <a:srgbClr val="24292E"/>
                </a:solidFill>
                <a:effectLst/>
                <a:latin typeface="+mn-lt"/>
              </a:rPr>
              <a:t> tests.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4292E"/>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4292E"/>
                </a:solidFill>
                <a:effectLst/>
                <a:latin typeface="+mn-lt"/>
              </a:rPr>
              <a:t>Such checks include:</a:t>
            </a:r>
            <a:endParaRPr kumimoji="0" lang="en-US" altLang="en-US" b="0" i="0" u="none" strike="noStrike" cap="none" normalizeH="0" baseline="0" dirty="0">
              <a:ln>
                <a:noFill/>
              </a:ln>
              <a:solidFill>
                <a:schemeClr val="tx1"/>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24292E"/>
                </a:solidFill>
                <a:effectLst/>
                <a:latin typeface="+mn-lt"/>
              </a:rPr>
              <a:t>Backups are being performed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24292E"/>
                </a:solidFill>
                <a:effectLst/>
                <a:latin typeface="+mn-lt"/>
              </a:rPr>
              <a:t>Identity columns are not about to max out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24292E"/>
                </a:solidFill>
                <a:effectLst/>
                <a:latin typeface="+mn-lt"/>
              </a:rPr>
              <a:t>Servers have access to backup paths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24292E"/>
                </a:solidFill>
                <a:effectLst/>
                <a:latin typeface="+mn-lt"/>
              </a:rPr>
              <a:t>Database integrity checks are being performed and corruption does not exist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24292E"/>
                </a:solidFill>
                <a:effectLst/>
                <a:latin typeface="+mn-lt"/>
              </a:rPr>
              <a:t>Disk space is not about to run out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24292E"/>
                </a:solidFill>
                <a:effectLst/>
                <a:latin typeface="+mn-lt"/>
              </a:rPr>
              <a:t>All enabled jobs have succeeded</a:t>
            </a:r>
          </a:p>
        </p:txBody>
      </p:sp>
      <p:pic>
        <p:nvPicPr>
          <p:cNvPr id="25602" name="Picture 2" descr="https://user-images.githubusercontent.com/8278033/34322840-ed09114e-e832-11e7-9670-9baa686ade71.png">
            <a:hlinkClick r:id="rId3"/>
            <a:extLst>
              <a:ext uri="{FF2B5EF4-FFF2-40B4-BE49-F238E27FC236}">
                <a16:creationId xmlns:a16="http://schemas.microsoft.com/office/drawing/2014/main" id="{E792D71E-FCD1-D942-9AC0-F9245B4FF7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387600" cy="187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883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2613031" y="211087"/>
            <a:ext cx="6294426" cy="801980"/>
          </a:xfrm>
        </p:spPr>
        <p:txBody>
          <a:bodyPr>
            <a:normAutofit/>
          </a:bodyPr>
          <a:lstStyle/>
          <a:p>
            <a:r>
              <a:rPr lang="en-US" sz="4678" dirty="0">
                <a:solidFill>
                  <a:srgbClr val="FFE0A4"/>
                </a:solidFill>
                <a:latin typeface="Calibri" panose="020F0502020204030204" pitchFamily="34" charset="0"/>
                <a:cs typeface="Calibri" panose="020F0502020204030204" pitchFamily="34" charset="0"/>
              </a:rPr>
              <a:t>System Requirements</a:t>
            </a:r>
          </a:p>
        </p:txBody>
      </p:sp>
      <p:sp>
        <p:nvSpPr>
          <p:cNvPr id="6" name="Text Placeholder 5"/>
          <p:cNvSpPr>
            <a:spLocks noGrp="1"/>
          </p:cNvSpPr>
          <p:nvPr>
            <p:ph type="body" sz="quarter" idx="10"/>
          </p:nvPr>
        </p:nvSpPr>
        <p:spPr>
          <a:xfrm>
            <a:off x="453054" y="1719791"/>
            <a:ext cx="3477762" cy="369010"/>
          </a:xfrm>
        </p:spPr>
        <p:txBody>
          <a:bodyPr>
            <a:noAutofit/>
          </a:bodyPr>
          <a:lstStyle/>
          <a:p>
            <a:r>
              <a:rPr lang="en-US" sz="5669" dirty="0">
                <a:solidFill>
                  <a:srgbClr val="FFE0A4"/>
                </a:solidFill>
                <a:latin typeface="Calibri" panose="020F0502020204030204" pitchFamily="34" charset="0"/>
                <a:cs typeface="Calibri" panose="020F0502020204030204" pitchFamily="34" charset="0"/>
              </a:rPr>
              <a:t>Minimum</a:t>
            </a:r>
          </a:p>
        </p:txBody>
      </p:sp>
      <p:sp>
        <p:nvSpPr>
          <p:cNvPr id="8" name="Text Placeholder 7"/>
          <p:cNvSpPr>
            <a:spLocks noGrp="1"/>
          </p:cNvSpPr>
          <p:nvPr>
            <p:ph type="body" sz="quarter" idx="14"/>
          </p:nvPr>
        </p:nvSpPr>
        <p:spPr>
          <a:xfrm>
            <a:off x="6406017" y="1553051"/>
            <a:ext cx="5002879" cy="535749"/>
          </a:xfrm>
        </p:spPr>
        <p:txBody>
          <a:bodyPr>
            <a:noAutofit/>
          </a:bodyPr>
          <a:lstStyle/>
          <a:p>
            <a:r>
              <a:rPr lang="en-US" sz="5669" dirty="0">
                <a:solidFill>
                  <a:srgbClr val="FFE0A4"/>
                </a:solidFill>
                <a:latin typeface="Calibri" panose="020F0502020204030204" pitchFamily="34" charset="0"/>
                <a:cs typeface="Calibri" panose="020F0502020204030204" pitchFamily="34" charset="0"/>
              </a:rPr>
              <a:t>Recommended</a:t>
            </a:r>
          </a:p>
        </p:txBody>
      </p:sp>
      <p:sp>
        <p:nvSpPr>
          <p:cNvPr id="7" name="Text Placeholder 6"/>
          <p:cNvSpPr>
            <a:spLocks noGrp="1"/>
          </p:cNvSpPr>
          <p:nvPr>
            <p:ph type="body" sz="quarter" idx="13"/>
          </p:nvPr>
        </p:nvSpPr>
        <p:spPr>
          <a:xfrm>
            <a:off x="589136" y="2069187"/>
            <a:ext cx="5103067" cy="3960577"/>
          </a:xfrm>
        </p:spPr>
        <p:txBody>
          <a:bodyPr>
            <a:normAutofit fontScale="85000" lnSpcReduction="20000"/>
          </a:bodyPr>
          <a:lstStyle/>
          <a:p>
            <a:pPr defTabSz="812189">
              <a:spcBef>
                <a:spcPts val="850"/>
              </a:spcBef>
              <a:defRPr sz="1879" b="1">
                <a:solidFill>
                  <a:srgbClr val="808080"/>
                </a:solidFill>
                <a:latin typeface="Gotham Medium"/>
                <a:ea typeface="Gotham Medium"/>
                <a:cs typeface="Gotham Medium"/>
                <a:sym typeface="Gotham Medium"/>
              </a:defRPr>
            </a:pPr>
            <a:r>
              <a:rPr lang="en-US" sz="4441" i="1" dirty="0">
                <a:solidFill>
                  <a:schemeClr val="tx1"/>
                </a:solidFill>
                <a:latin typeface="Calibri" panose="020F0502020204030204" pitchFamily="34" charset="0"/>
                <a:cs typeface="Calibri" panose="020F0502020204030204" pitchFamily="34" charset="0"/>
              </a:rPr>
              <a:t>Client</a:t>
            </a:r>
            <a:endParaRPr lang="en-US" sz="4441" i="1" dirty="0">
              <a:solidFill>
                <a:schemeClr val="tx1"/>
              </a:solidFill>
              <a:latin typeface="Calibri" panose="020F0502020204030204" pitchFamily="34" charset="0"/>
              <a:ea typeface="Segoe UI Semilight"/>
              <a:cs typeface="Calibri" panose="020F0502020204030204" pitchFamily="34" charset="0"/>
              <a:sym typeface="Segoe UI Semilight"/>
            </a:endParaRPr>
          </a:p>
          <a:p>
            <a:pPr marL="304570" indent="-304570" defTabSz="812189">
              <a:spcBef>
                <a:spcPts val="850"/>
              </a:spcBef>
              <a:defRPr sz="1879">
                <a:solidFill>
                  <a:srgbClr val="808080"/>
                </a:solidFill>
                <a:latin typeface="Gotham Medium"/>
                <a:ea typeface="Gotham Medium"/>
                <a:cs typeface="Gotham Medium"/>
                <a:sym typeface="Gotham Medium"/>
              </a:defRPr>
            </a:pPr>
            <a:r>
              <a:rPr lang="en-US" sz="4441" i="1" dirty="0">
                <a:solidFill>
                  <a:schemeClr val="tx1"/>
                </a:solidFill>
                <a:latin typeface="Calibri" panose="020F0502020204030204" pitchFamily="34" charset="0"/>
                <a:cs typeface="Calibri" panose="020F0502020204030204" pitchFamily="34" charset="0"/>
              </a:rPr>
              <a:t>PowerShell v4</a:t>
            </a:r>
            <a:br>
              <a:rPr lang="en-US" sz="4441" i="1" dirty="0">
                <a:solidFill>
                  <a:schemeClr val="tx1"/>
                </a:solidFill>
                <a:latin typeface="Calibri" panose="020F0502020204030204" pitchFamily="34" charset="0"/>
                <a:cs typeface="Calibri" panose="020F0502020204030204" pitchFamily="34" charset="0"/>
              </a:rPr>
            </a:br>
            <a:endParaRPr lang="en-US" sz="4441" i="1" dirty="0">
              <a:solidFill>
                <a:schemeClr val="tx1"/>
              </a:solidFill>
              <a:latin typeface="Calibri" panose="020F0502020204030204" pitchFamily="34" charset="0"/>
              <a:cs typeface="Calibri" panose="020F0502020204030204" pitchFamily="34" charset="0"/>
            </a:endParaRPr>
          </a:p>
          <a:p>
            <a:pPr defTabSz="812189">
              <a:spcBef>
                <a:spcPts val="850"/>
              </a:spcBef>
              <a:defRPr sz="1879" b="1">
                <a:solidFill>
                  <a:srgbClr val="808080"/>
                </a:solidFill>
                <a:latin typeface="Gotham Medium"/>
                <a:ea typeface="Gotham Medium"/>
                <a:cs typeface="Gotham Medium"/>
                <a:sym typeface="Gotham Medium"/>
              </a:defRPr>
            </a:pPr>
            <a:r>
              <a:rPr lang="en-US" sz="4441" i="1" dirty="0">
                <a:solidFill>
                  <a:schemeClr val="tx1"/>
                </a:solidFill>
                <a:latin typeface="Calibri" panose="020F0502020204030204" pitchFamily="34" charset="0"/>
                <a:cs typeface="Calibri" panose="020F0502020204030204" pitchFamily="34" charset="0"/>
              </a:rPr>
              <a:t>Modules</a:t>
            </a:r>
            <a:endParaRPr lang="en-US" sz="4441" i="1" dirty="0">
              <a:solidFill>
                <a:schemeClr val="tx1"/>
              </a:solidFill>
              <a:latin typeface="Calibri" panose="020F0502020204030204" pitchFamily="34" charset="0"/>
              <a:ea typeface="Segoe UI Semilight"/>
              <a:cs typeface="Calibri" panose="020F0502020204030204" pitchFamily="34" charset="0"/>
              <a:sym typeface="Segoe UI Semilight"/>
            </a:endParaRPr>
          </a:p>
          <a:p>
            <a:pPr marL="304570" indent="-304570" defTabSz="812189">
              <a:spcBef>
                <a:spcPts val="850"/>
              </a:spcBef>
              <a:defRPr sz="1879">
                <a:solidFill>
                  <a:srgbClr val="808080"/>
                </a:solidFill>
                <a:latin typeface="Gotham Medium"/>
                <a:ea typeface="Gotham Medium"/>
                <a:cs typeface="Gotham Medium"/>
                <a:sym typeface="Gotham Medium"/>
              </a:defRPr>
            </a:pPr>
            <a:r>
              <a:rPr lang="en-US" sz="4441" i="1" dirty="0">
                <a:solidFill>
                  <a:schemeClr val="tx1"/>
                </a:solidFill>
                <a:latin typeface="Calibri" panose="020F0502020204030204" pitchFamily="34" charset="0"/>
                <a:cs typeface="Calibri" panose="020F0502020204030204" pitchFamily="34" charset="0"/>
              </a:rPr>
              <a:t>dbatools</a:t>
            </a:r>
          </a:p>
          <a:p>
            <a:pPr marL="304570" indent="-304570" defTabSz="812189">
              <a:spcBef>
                <a:spcPts val="850"/>
              </a:spcBef>
              <a:defRPr sz="1879">
                <a:solidFill>
                  <a:srgbClr val="808080"/>
                </a:solidFill>
                <a:latin typeface="Gotham Medium"/>
                <a:ea typeface="Gotham Medium"/>
                <a:cs typeface="Gotham Medium"/>
                <a:sym typeface="Gotham Medium"/>
              </a:defRPr>
            </a:pPr>
            <a:r>
              <a:rPr lang="en-US" sz="4441" i="1" dirty="0">
                <a:solidFill>
                  <a:schemeClr val="tx1"/>
                </a:solidFill>
                <a:latin typeface="Calibri" panose="020F0502020204030204" pitchFamily="34" charset="0"/>
                <a:cs typeface="Calibri" panose="020F0502020204030204" pitchFamily="34" charset="0"/>
              </a:rPr>
              <a:t>Pester</a:t>
            </a:r>
          </a:p>
          <a:p>
            <a:pPr marL="304570" indent="-304570" defTabSz="812189">
              <a:spcBef>
                <a:spcPts val="850"/>
              </a:spcBef>
              <a:defRPr sz="1879">
                <a:solidFill>
                  <a:srgbClr val="808080"/>
                </a:solidFill>
                <a:latin typeface="Gotham Medium"/>
                <a:ea typeface="Gotham Medium"/>
                <a:cs typeface="Gotham Medium"/>
                <a:sym typeface="Gotham Medium"/>
              </a:defRPr>
            </a:pPr>
            <a:r>
              <a:rPr lang="en-US" sz="4441" i="1" dirty="0" err="1">
                <a:solidFill>
                  <a:schemeClr val="tx1"/>
                </a:solidFill>
                <a:latin typeface="Calibri" panose="020F0502020204030204" pitchFamily="34" charset="0"/>
                <a:cs typeface="Calibri" panose="020F0502020204030204" pitchFamily="34" charset="0"/>
              </a:rPr>
              <a:t>PSFramework</a:t>
            </a:r>
            <a:endParaRPr lang="en-US" sz="4441" i="1" dirty="0">
              <a:solidFill>
                <a:schemeClr val="tx1"/>
              </a:solidFill>
              <a:latin typeface="Calibri" panose="020F0502020204030204" pitchFamily="34" charset="0"/>
              <a:cs typeface="Calibri" panose="020F0502020204030204" pitchFamily="34" charset="0"/>
            </a:endParaRPr>
          </a:p>
          <a:p>
            <a:pPr marL="304570" indent="-304570" defTabSz="812189">
              <a:spcBef>
                <a:spcPts val="850"/>
              </a:spcBef>
              <a:defRPr sz="1879">
                <a:solidFill>
                  <a:srgbClr val="808080"/>
                </a:solidFill>
                <a:latin typeface="Gotham Medium"/>
                <a:ea typeface="Gotham Medium"/>
                <a:cs typeface="Gotham Medium"/>
                <a:sym typeface="Gotham Medium"/>
              </a:defRPr>
            </a:pPr>
            <a:endParaRPr lang="en-US" dirty="0">
              <a:solidFill>
                <a:srgbClr val="58585A"/>
              </a:solidFill>
              <a:latin typeface="Calibri" panose="020F0502020204030204" pitchFamily="34" charset="0"/>
              <a:cs typeface="Calibri" panose="020F0502020204030204" pitchFamily="34" charset="0"/>
            </a:endParaRPr>
          </a:p>
          <a:p>
            <a:pPr marL="304570" indent="-304570" defTabSz="812189">
              <a:spcBef>
                <a:spcPts val="850"/>
              </a:spcBef>
              <a:defRPr sz="1879">
                <a:solidFill>
                  <a:srgbClr val="808080"/>
                </a:solidFill>
                <a:latin typeface="Gotham Medium"/>
                <a:ea typeface="Gotham Medium"/>
                <a:cs typeface="Gotham Medium"/>
                <a:sym typeface="Gotham Medium"/>
              </a:defRPr>
            </a:pPr>
            <a:endParaRPr lang="en-US" dirty="0">
              <a:solidFill>
                <a:srgbClr val="58585A"/>
              </a:solidFill>
              <a:latin typeface="Calibri" panose="020F0502020204030204" pitchFamily="34" charset="0"/>
              <a:cs typeface="Calibri" panose="020F0502020204030204" pitchFamily="34" charset="0"/>
            </a:endParaRPr>
          </a:p>
        </p:txBody>
      </p:sp>
      <p:sp>
        <p:nvSpPr>
          <p:cNvPr id="9" name="Text Placeholder 8"/>
          <p:cNvSpPr>
            <a:spLocks noGrp="1"/>
          </p:cNvSpPr>
          <p:nvPr>
            <p:ph type="body" sz="quarter" idx="15"/>
          </p:nvPr>
        </p:nvSpPr>
        <p:spPr>
          <a:xfrm>
            <a:off x="7017126" y="2052802"/>
            <a:ext cx="3642062" cy="1111156"/>
          </a:xfrm>
        </p:spPr>
        <p:txBody>
          <a:bodyPr>
            <a:noAutofit/>
          </a:bodyPr>
          <a:lstStyle/>
          <a:p>
            <a:pPr>
              <a:defRPr sz="2000" b="1">
                <a:solidFill>
                  <a:srgbClr val="808080"/>
                </a:solidFill>
                <a:latin typeface="Gotham Medium"/>
                <a:ea typeface="Gotham Medium"/>
                <a:cs typeface="Gotham Medium"/>
                <a:sym typeface="Gotham Medium"/>
              </a:defRPr>
            </a:pPr>
            <a:r>
              <a:rPr lang="en-US" sz="3780" i="1" dirty="0">
                <a:solidFill>
                  <a:schemeClr val="tx1"/>
                </a:solidFill>
                <a:latin typeface="Calibri" panose="020F0502020204030204" pitchFamily="34" charset="0"/>
                <a:cs typeface="Calibri" panose="020F0502020204030204" pitchFamily="34" charset="0"/>
              </a:rPr>
              <a:t>Client</a:t>
            </a:r>
            <a:endParaRPr lang="en-US" sz="3780" i="1" dirty="0">
              <a:solidFill>
                <a:schemeClr val="tx1"/>
              </a:solidFill>
              <a:latin typeface="Calibri" panose="020F0502020204030204" pitchFamily="34" charset="0"/>
              <a:ea typeface="Segoe UI Semilight"/>
              <a:cs typeface="Calibri" panose="020F0502020204030204" pitchFamily="34" charset="0"/>
              <a:sym typeface="Segoe UI Semilight"/>
            </a:endParaRPr>
          </a:p>
          <a:p>
            <a:pPr marL="324012" indent="-324012">
              <a:defRPr sz="2000">
                <a:solidFill>
                  <a:srgbClr val="808080"/>
                </a:solidFill>
                <a:latin typeface="Gotham Medium"/>
                <a:ea typeface="Gotham Medium"/>
                <a:cs typeface="Gotham Medium"/>
                <a:sym typeface="Gotham Medium"/>
              </a:defRPr>
            </a:pPr>
            <a:r>
              <a:rPr lang="en-US" sz="3780" i="1" dirty="0">
                <a:solidFill>
                  <a:schemeClr val="tx1"/>
                </a:solidFill>
                <a:latin typeface="Calibri" panose="020F0502020204030204" pitchFamily="34" charset="0"/>
                <a:cs typeface="Calibri" panose="020F0502020204030204" pitchFamily="34" charset="0"/>
              </a:rPr>
              <a:t>PowerShell v5.1</a:t>
            </a:r>
            <a:endParaRPr lang="en-US" sz="3780" i="1" dirty="0">
              <a:solidFill>
                <a:schemeClr val="tx1"/>
              </a:solidFill>
              <a:latin typeface="Calibri" panose="020F0502020204030204" pitchFamily="34" charset="0"/>
              <a:ea typeface="Segoe UI Semilight"/>
              <a:cs typeface="Calibri" panose="020F0502020204030204" pitchFamily="34" charset="0"/>
              <a:sym typeface="Segoe UI Semilight"/>
            </a:endParaRPr>
          </a:p>
        </p:txBody>
      </p:sp>
      <p:sp>
        <p:nvSpPr>
          <p:cNvPr id="10" name="Text Placeholder 8">
            <a:extLst>
              <a:ext uri="{FF2B5EF4-FFF2-40B4-BE49-F238E27FC236}">
                <a16:creationId xmlns:a16="http://schemas.microsoft.com/office/drawing/2014/main" id="{E83AB18B-4912-4D0E-9E75-0E047A4F09A1}"/>
              </a:ext>
            </a:extLst>
          </p:cNvPr>
          <p:cNvSpPr txBox="1">
            <a:spLocks/>
          </p:cNvSpPr>
          <p:nvPr/>
        </p:nvSpPr>
        <p:spPr>
          <a:xfrm>
            <a:off x="4331386" y="2957776"/>
            <a:ext cx="6969657" cy="1111156"/>
          </a:xfrm>
          <a:prstGeom prst="rect">
            <a:avLst/>
          </a:prstGeom>
        </p:spPr>
        <p:txBody>
          <a:bodyPr vert="horz" lIns="64819" tIns="32409" rIns="64819" bIns="32409" rtlCol="0">
            <a:noAutofit/>
          </a:bodyPr>
          <a:lstStyle>
            <a:lvl1pPr marL="0" indent="0" algn="l" defTabSz="914400" rtl="0" eaLnBrk="1" latinLnBrk="0" hangingPunct="1">
              <a:lnSpc>
                <a:spcPct val="100000"/>
              </a:lnSpc>
              <a:spcBef>
                <a:spcPts val="1800"/>
              </a:spcBef>
              <a:buSzPct val="100000"/>
              <a:buFont typeface="Arial" pitchFamily="34" charset="0"/>
              <a:buNone/>
              <a:defRPr lang="en-US" sz="1600" b="0" i="0" kern="1200" dirty="0" smtClean="0">
                <a:solidFill>
                  <a:schemeClr val="bg2">
                    <a:lumMod val="50000"/>
                  </a:schemeClr>
                </a:solidFill>
                <a:latin typeface="+mn-lt"/>
                <a:ea typeface="Gotham Light" charset="0"/>
                <a:cs typeface="Gotham Light" charset="0"/>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defTabSz="864017">
              <a:spcBef>
                <a:spcPts val="1701"/>
              </a:spcBef>
              <a:defRPr sz="2000" b="1">
                <a:solidFill>
                  <a:srgbClr val="808080"/>
                </a:solidFill>
                <a:latin typeface="Gotham Medium"/>
                <a:ea typeface="Gotham Medium"/>
                <a:cs typeface="Gotham Medium"/>
                <a:sym typeface="Gotham Medium"/>
              </a:defRPr>
            </a:pPr>
            <a:r>
              <a:rPr lang="en-GB" sz="3780" b="1" dirty="0">
                <a:solidFill>
                  <a:srgbClr val="7030A0"/>
                </a:solidFill>
                <a:latin typeface="Calibri" panose="020F0502020204030204" pitchFamily="34" charset="0"/>
                <a:ea typeface="Gotham Medium"/>
                <a:cs typeface="Calibri" panose="020F0502020204030204" pitchFamily="34" charset="0"/>
                <a:sym typeface="Gotham Medium"/>
              </a:rPr>
              <a:t>Server</a:t>
            </a:r>
            <a:endParaRPr lang="en-GB" sz="3780" b="1" dirty="0">
              <a:solidFill>
                <a:srgbClr val="7030A0"/>
              </a:solidFill>
              <a:latin typeface="Calibri" panose="020F0502020204030204" pitchFamily="34" charset="0"/>
              <a:ea typeface="Segoe UI Semilight"/>
              <a:cs typeface="Calibri" panose="020F0502020204030204" pitchFamily="34" charset="0"/>
              <a:sym typeface="Segoe UI Semilight"/>
            </a:endParaRPr>
          </a:p>
          <a:p>
            <a:pPr marL="324012" indent="-324012" defTabSz="864017">
              <a:spcBef>
                <a:spcPts val="1701"/>
              </a:spcBef>
              <a:defRPr sz="2000">
                <a:solidFill>
                  <a:srgbClr val="808080"/>
                </a:solidFill>
                <a:latin typeface="Gotham Medium"/>
                <a:ea typeface="Gotham Medium"/>
                <a:cs typeface="Gotham Medium"/>
                <a:sym typeface="Gotham Medium"/>
              </a:defRPr>
            </a:pPr>
            <a:r>
              <a:rPr lang="en-GB" sz="3780" dirty="0">
                <a:solidFill>
                  <a:srgbClr val="7030A0"/>
                </a:solidFill>
                <a:latin typeface="Calibri" panose="020F0502020204030204" pitchFamily="34" charset="0"/>
                <a:ea typeface="Gotham Medium"/>
                <a:cs typeface="Calibri" panose="020F0502020204030204" pitchFamily="34" charset="0"/>
                <a:sym typeface="Gotham Medium"/>
              </a:rPr>
              <a:t>Everything dbatools supports</a:t>
            </a:r>
          </a:p>
          <a:p>
            <a:pPr marL="324012" indent="-324012" defTabSz="864017">
              <a:spcBef>
                <a:spcPts val="1701"/>
              </a:spcBef>
              <a:defRPr sz="2000">
                <a:solidFill>
                  <a:srgbClr val="808080"/>
                </a:solidFill>
                <a:latin typeface="Gotham Medium"/>
                <a:ea typeface="Gotham Medium"/>
                <a:cs typeface="Gotham Medium"/>
                <a:sym typeface="Gotham Medium"/>
              </a:defRPr>
            </a:pPr>
            <a:r>
              <a:rPr lang="en-GB" sz="3780" dirty="0">
                <a:solidFill>
                  <a:srgbClr val="7030A0"/>
                </a:solidFill>
                <a:latin typeface="Calibri" panose="020F0502020204030204" pitchFamily="34" charset="0"/>
                <a:ea typeface="Segoe UI Semilight"/>
                <a:cs typeface="Calibri" panose="020F0502020204030204" pitchFamily="34" charset="0"/>
                <a:sym typeface="Gotham Medium"/>
              </a:rPr>
              <a:t>From SQL2000 to SQL </a:t>
            </a:r>
            <a:r>
              <a:rPr lang="en-GB" sz="3780" dirty="0" err="1">
                <a:solidFill>
                  <a:srgbClr val="7030A0"/>
                </a:solidFill>
                <a:latin typeface="Calibri" panose="020F0502020204030204" pitchFamily="34" charset="0"/>
                <a:ea typeface="Segoe UI Semilight"/>
                <a:cs typeface="Calibri" panose="020F0502020204030204" pitchFamily="34" charset="0"/>
                <a:sym typeface="Gotham Medium"/>
              </a:rPr>
              <a:t>vNext</a:t>
            </a:r>
            <a:endParaRPr lang="en-GB" sz="3780" dirty="0">
              <a:solidFill>
                <a:srgbClr val="7030A0"/>
              </a:solidFill>
              <a:latin typeface="Calibri" panose="020F0502020204030204" pitchFamily="34" charset="0"/>
              <a:ea typeface="Segoe UI Semilight"/>
              <a:cs typeface="Calibri" panose="020F0502020204030204" pitchFamily="34" charset="0"/>
              <a:sym typeface="Segoe UI Semilight"/>
            </a:endParaRPr>
          </a:p>
        </p:txBody>
      </p:sp>
    </p:spTree>
    <p:extLst>
      <p:ext uri="{BB962C8B-B14F-4D97-AF65-F5344CB8AC3E}">
        <p14:creationId xmlns:p14="http://schemas.microsoft.com/office/powerpoint/2010/main" val="18891227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77CEF6-7931-489F-A719-AB556C385D34}"/>
              </a:ext>
            </a:extLst>
          </p:cNvPr>
          <p:cNvPicPr>
            <a:picLocks noChangeAspect="1"/>
          </p:cNvPicPr>
          <p:nvPr/>
        </p:nvPicPr>
        <p:blipFill>
          <a:blip r:embed="rId3"/>
          <a:stretch>
            <a:fillRect/>
          </a:stretch>
        </p:blipFill>
        <p:spPr>
          <a:xfrm>
            <a:off x="-70684" y="6142912"/>
            <a:ext cx="11517311" cy="321807"/>
          </a:xfrm>
          <a:prstGeom prst="rect">
            <a:avLst/>
          </a:prstGeom>
        </p:spPr>
      </p:pic>
      <p:sp>
        <p:nvSpPr>
          <p:cNvPr id="2" name="Rectangle 1">
            <a:extLst>
              <a:ext uri="{FF2B5EF4-FFF2-40B4-BE49-F238E27FC236}">
                <a16:creationId xmlns:a16="http://schemas.microsoft.com/office/drawing/2014/main" id="{4147DE7F-C4FC-4097-875E-14BF2C073C13}"/>
              </a:ext>
            </a:extLst>
          </p:cNvPr>
          <p:cNvSpPr/>
          <p:nvPr/>
        </p:nvSpPr>
        <p:spPr>
          <a:xfrm>
            <a:off x="180892" y="5968420"/>
            <a:ext cx="3252814" cy="354071"/>
          </a:xfrm>
          <a:prstGeom prst="rect">
            <a:avLst/>
          </a:prstGeom>
        </p:spPr>
        <p:txBody>
          <a:bodyPr wrap="none">
            <a:spAutoFit/>
          </a:bodyPr>
          <a:lstStyle/>
          <a:p>
            <a:pPr defTabSz="864017">
              <a:defRPr/>
            </a:pPr>
            <a:r>
              <a:rPr lang="en-GB" sz="1701" dirty="0">
                <a:solidFill>
                  <a:srgbClr val="111111"/>
                </a:solidFill>
                <a:latin typeface="-apple-system"/>
              </a:rPr>
              <a:t>Photo by </a:t>
            </a:r>
            <a:r>
              <a:rPr lang="en-GB" sz="1701" dirty="0">
                <a:solidFill>
                  <a:srgbClr val="999999"/>
                </a:solidFill>
                <a:latin typeface="-apple-system"/>
                <a:hlinkClick r:id="rId4"/>
              </a:rPr>
              <a:t>Ian Espinosa</a:t>
            </a:r>
            <a:r>
              <a:rPr lang="en-GB" sz="1701" dirty="0">
                <a:solidFill>
                  <a:srgbClr val="111111"/>
                </a:solidFill>
                <a:latin typeface="-apple-system"/>
              </a:rPr>
              <a:t> on </a:t>
            </a:r>
            <a:r>
              <a:rPr lang="en-GB" sz="1701" dirty="0" err="1">
                <a:solidFill>
                  <a:srgbClr val="999999"/>
                </a:solidFill>
                <a:latin typeface="-apple-system"/>
                <a:hlinkClick r:id="rId5"/>
              </a:rPr>
              <a:t>Unsplash</a:t>
            </a:r>
            <a:endParaRPr lang="en-GB" sz="1701" dirty="0">
              <a:solidFill>
                <a:srgbClr val="000000"/>
              </a:solidFill>
              <a:latin typeface="Segoe UI"/>
            </a:endParaRPr>
          </a:p>
        </p:txBody>
      </p:sp>
      <p:pic>
        <p:nvPicPr>
          <p:cNvPr id="5" name="Picture 4" descr="A person standing next to a body of water&#10;&#10;Description generated with very high confidence">
            <a:extLst>
              <a:ext uri="{FF2B5EF4-FFF2-40B4-BE49-F238E27FC236}">
                <a16:creationId xmlns:a16="http://schemas.microsoft.com/office/drawing/2014/main" id="{9A5B8E68-05D9-478B-8F40-B929CE686436}"/>
              </a:ext>
            </a:extLst>
          </p:cNvPr>
          <p:cNvPicPr>
            <a:picLocks noChangeAspect="1"/>
          </p:cNvPicPr>
          <p:nvPr/>
        </p:nvPicPr>
        <p:blipFill rotWithShape="1">
          <a:blip r:embed="rId6">
            <a:extLst>
              <a:ext uri="{28A0092B-C50C-407E-A947-70E740481C1C}">
                <a14:useLocalDpi xmlns:a14="http://schemas.microsoft.com/office/drawing/2010/main" val="0"/>
              </a:ext>
            </a:extLst>
          </a:blip>
          <a:srcRect t="31226" b="30959"/>
          <a:stretch/>
        </p:blipFill>
        <p:spPr>
          <a:xfrm>
            <a:off x="1590" y="-1"/>
            <a:ext cx="11517310" cy="6531200"/>
          </a:xfrm>
          <a:prstGeom prst="rect">
            <a:avLst/>
          </a:prstGeom>
        </p:spPr>
      </p:pic>
      <p:sp>
        <p:nvSpPr>
          <p:cNvPr id="6" name="Rectangle 5">
            <a:extLst>
              <a:ext uri="{FF2B5EF4-FFF2-40B4-BE49-F238E27FC236}">
                <a16:creationId xmlns:a16="http://schemas.microsoft.com/office/drawing/2014/main" id="{32F7CCAA-8279-4620-812D-FD4099418D2E}"/>
              </a:ext>
            </a:extLst>
          </p:cNvPr>
          <p:cNvSpPr/>
          <p:nvPr/>
        </p:nvSpPr>
        <p:spPr>
          <a:xfrm>
            <a:off x="1167484" y="1213660"/>
            <a:ext cx="9899950" cy="602729"/>
          </a:xfrm>
          <a:prstGeom prst="rect">
            <a:avLst/>
          </a:prstGeom>
        </p:spPr>
        <p:txBody>
          <a:bodyPr wrap="square">
            <a:spAutoFit/>
          </a:bodyPr>
          <a:lstStyle/>
          <a:p>
            <a:pPr defTabSz="881179">
              <a:lnSpc>
                <a:spcPct val="90000"/>
              </a:lnSpc>
              <a:spcBef>
                <a:spcPts val="850"/>
              </a:spcBef>
              <a:buSzPct val="90000"/>
              <a:defRPr sz="3900">
                <a:latin typeface="Segoe UI Semilight"/>
                <a:ea typeface="Segoe UI Semilight"/>
                <a:cs typeface="Segoe UI Semilight"/>
                <a:sym typeface="Segoe UI Semilight"/>
              </a:defRPr>
            </a:pPr>
            <a:r>
              <a:rPr lang="en-US" sz="3685" dirty="0">
                <a:solidFill>
                  <a:srgbClr val="000000"/>
                </a:solidFill>
                <a:latin typeface="Segoe UI Semilight"/>
                <a:cs typeface="Segoe UI Semilight"/>
                <a:sym typeface="Segoe UI Semilight"/>
              </a:rPr>
              <a:t>Extensive documentation within each command</a:t>
            </a:r>
            <a:endParaRPr lang="en-US" sz="3685" i="1" dirty="0">
              <a:solidFill>
                <a:srgbClr val="6658A6"/>
              </a:solidFill>
              <a:latin typeface="AppleStorm" panose="02000603000000000000" pitchFamily="50" charset="0"/>
              <a:cs typeface="Segoe UI Semilight"/>
              <a:sym typeface="Segoe UI Semilight"/>
            </a:endParaRPr>
          </a:p>
        </p:txBody>
      </p:sp>
      <p:sp>
        <p:nvSpPr>
          <p:cNvPr id="8" name="Rectangle 7">
            <a:extLst>
              <a:ext uri="{FF2B5EF4-FFF2-40B4-BE49-F238E27FC236}">
                <a16:creationId xmlns:a16="http://schemas.microsoft.com/office/drawing/2014/main" id="{2551128D-24C8-425A-896E-574F93B8F475}"/>
              </a:ext>
            </a:extLst>
          </p:cNvPr>
          <p:cNvSpPr/>
          <p:nvPr/>
        </p:nvSpPr>
        <p:spPr>
          <a:xfrm>
            <a:off x="929342" y="2431652"/>
            <a:ext cx="9312165" cy="557717"/>
          </a:xfrm>
          <a:prstGeom prst="rect">
            <a:avLst/>
          </a:prstGeom>
          <a:solidFill>
            <a:srgbClr val="012456"/>
          </a:solidFill>
        </p:spPr>
        <p:txBody>
          <a:bodyPr wrap="none">
            <a:spAutoFit/>
          </a:bodyPr>
          <a:lstStyle/>
          <a:p>
            <a:pPr defTabSz="864017">
              <a:defRPr/>
            </a:pPr>
            <a:r>
              <a:rPr lang="en-US" sz="3024" dirty="0">
                <a:solidFill>
                  <a:srgbClr val="FFFFFF"/>
                </a:solidFill>
                <a:latin typeface="Lucida Console" panose="020B0609040504020204" pitchFamily="49" charset="0"/>
              </a:rPr>
              <a:t>PS &gt; Get-Help Invoke-</a:t>
            </a:r>
            <a:r>
              <a:rPr lang="en-US" sz="3024" dirty="0" err="1">
                <a:solidFill>
                  <a:srgbClr val="FFFFFF"/>
                </a:solidFill>
                <a:latin typeface="Lucida Console" panose="020B0609040504020204" pitchFamily="49" charset="0"/>
              </a:rPr>
              <a:t>DbcCheck</a:t>
            </a:r>
            <a:r>
              <a:rPr lang="en-US" sz="3024" dirty="0">
                <a:solidFill>
                  <a:srgbClr val="FFFFFF"/>
                </a:solidFill>
                <a:latin typeface="Lucida Console" panose="020B0609040504020204" pitchFamily="49" charset="0"/>
              </a:rPr>
              <a:t> –Detailed</a:t>
            </a:r>
            <a:endParaRPr lang="en-GB" sz="3024" dirty="0">
              <a:solidFill>
                <a:srgbClr val="FFFFFF"/>
              </a:solidFill>
              <a:latin typeface="Lucida Console" panose="020B0609040504020204" pitchFamily="49" charset="0"/>
            </a:endParaRPr>
          </a:p>
        </p:txBody>
      </p:sp>
    </p:spTree>
    <p:extLst>
      <p:ext uri="{BB962C8B-B14F-4D97-AF65-F5344CB8AC3E}">
        <p14:creationId xmlns:p14="http://schemas.microsoft.com/office/powerpoint/2010/main" val="331012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A50AC2-396D-48AF-A2CC-7D3648C80A7F}"/>
              </a:ext>
            </a:extLst>
          </p:cNvPr>
          <p:cNvSpPr/>
          <p:nvPr/>
        </p:nvSpPr>
        <p:spPr>
          <a:xfrm>
            <a:off x="623157" y="110206"/>
            <a:ext cx="10274175" cy="720518"/>
          </a:xfrm>
          <a:prstGeom prst="rect">
            <a:avLst/>
          </a:prstGeom>
        </p:spPr>
        <p:txBody>
          <a:bodyPr wrap="square">
            <a:spAutoFit/>
          </a:bodyPr>
          <a:lstStyle/>
          <a:p>
            <a:pPr defTabSz="881179">
              <a:lnSpc>
                <a:spcPct val="90000"/>
              </a:lnSpc>
              <a:spcBef>
                <a:spcPts val="850"/>
              </a:spcBef>
              <a:buSzPct val="90000"/>
              <a:defRPr sz="3900">
                <a:latin typeface="Segoe UI Semilight"/>
                <a:ea typeface="Segoe UI Semilight"/>
                <a:cs typeface="Segoe UI Semilight"/>
                <a:sym typeface="Segoe UI Semilight"/>
              </a:defRPr>
            </a:pPr>
            <a:r>
              <a:rPr lang="en-US" sz="4536" dirty="0">
                <a:solidFill>
                  <a:srgbClr val="FFE0A4"/>
                </a:solidFill>
                <a:latin typeface="Calibri" panose="020F0502020204030204" pitchFamily="34" charset="0"/>
                <a:cs typeface="Calibri" panose="020F0502020204030204" pitchFamily="34" charset="0"/>
                <a:sym typeface="Segoe UI Semilight"/>
              </a:rPr>
              <a:t>Documentation for each command online</a:t>
            </a:r>
            <a:endParaRPr lang="en-US" sz="4536" i="1" dirty="0">
              <a:solidFill>
                <a:srgbClr val="FFE0A4"/>
              </a:solidFill>
              <a:latin typeface="Calibri" panose="020F0502020204030204" pitchFamily="34" charset="0"/>
              <a:cs typeface="Calibri" panose="020F0502020204030204" pitchFamily="34" charset="0"/>
              <a:sym typeface="Segoe UI Semilight"/>
            </a:endParaRPr>
          </a:p>
        </p:txBody>
      </p:sp>
      <p:pic>
        <p:nvPicPr>
          <p:cNvPr id="9" name="Picture 8">
            <a:extLst>
              <a:ext uri="{FF2B5EF4-FFF2-40B4-BE49-F238E27FC236}">
                <a16:creationId xmlns:a16="http://schemas.microsoft.com/office/drawing/2014/main" id="{4E627AB3-8AD5-4C90-A0E2-4C0D9DF3BB6C}"/>
              </a:ext>
            </a:extLst>
          </p:cNvPr>
          <p:cNvPicPr>
            <a:picLocks noChangeAspect="1"/>
          </p:cNvPicPr>
          <p:nvPr/>
        </p:nvPicPr>
        <p:blipFill>
          <a:blip r:embed="rId4"/>
          <a:stretch>
            <a:fillRect/>
          </a:stretch>
        </p:blipFill>
        <p:spPr>
          <a:xfrm>
            <a:off x="1292241" y="1198860"/>
            <a:ext cx="8936007" cy="4005600"/>
          </a:xfrm>
          <a:prstGeom prst="rect">
            <a:avLst/>
          </a:prstGeom>
        </p:spPr>
      </p:pic>
      <p:sp>
        <p:nvSpPr>
          <p:cNvPr id="10" name="Rectangle 9">
            <a:extLst>
              <a:ext uri="{FF2B5EF4-FFF2-40B4-BE49-F238E27FC236}">
                <a16:creationId xmlns:a16="http://schemas.microsoft.com/office/drawing/2014/main" id="{5B1A6181-ADA4-4FC0-9E7B-387450AE5EFF}"/>
              </a:ext>
            </a:extLst>
          </p:cNvPr>
          <p:cNvSpPr/>
          <p:nvPr/>
        </p:nvSpPr>
        <p:spPr>
          <a:xfrm>
            <a:off x="3203750" y="5869452"/>
            <a:ext cx="4891083" cy="615874"/>
          </a:xfrm>
          <a:prstGeom prst="rect">
            <a:avLst/>
          </a:prstGeom>
        </p:spPr>
        <p:txBody>
          <a:bodyPr wrap="none">
            <a:spAutoFit/>
          </a:bodyPr>
          <a:lstStyle/>
          <a:p>
            <a:pPr defTabSz="864017"/>
            <a:r>
              <a:rPr lang="en-GB" sz="3402" dirty="0">
                <a:solidFill>
                  <a:srgbClr val="FFE0A4"/>
                </a:solidFill>
                <a:latin typeface="Corbel"/>
              </a:rPr>
              <a:t>dbachecks.readthedocs.io</a:t>
            </a:r>
            <a:endParaRPr lang="en-GB" sz="3402" dirty="0">
              <a:solidFill>
                <a:srgbClr val="FFE0A4"/>
              </a:solidFill>
              <a:latin typeface="Segoe UI"/>
            </a:endParaRPr>
          </a:p>
        </p:txBody>
      </p:sp>
    </p:spTree>
    <p:custDataLst>
      <p:tags r:id="rId1"/>
    </p:custDataLst>
    <p:extLst>
      <p:ext uri="{BB962C8B-B14F-4D97-AF65-F5344CB8AC3E}">
        <p14:creationId xmlns:p14="http://schemas.microsoft.com/office/powerpoint/2010/main" val="176562158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60AF-6171-5141-A11E-9DEDD4B0CF38}"/>
              </a:ext>
            </a:extLst>
          </p:cNvPr>
          <p:cNvSpPr>
            <a:spLocks noGrp="1"/>
          </p:cNvSpPr>
          <p:nvPr>
            <p:ph type="title"/>
          </p:nvPr>
        </p:nvSpPr>
        <p:spPr/>
        <p:txBody>
          <a:bodyPr/>
          <a:lstStyle/>
          <a:p>
            <a:r>
              <a:rPr lang="en-AU" dirty="0"/>
              <a:t>Dbachecks – User Simplicity</a:t>
            </a:r>
            <a:endParaRPr lang="en-US" dirty="0"/>
          </a:p>
        </p:txBody>
      </p:sp>
      <p:sp>
        <p:nvSpPr>
          <p:cNvPr id="6" name="Content Placeholder 5">
            <a:extLst>
              <a:ext uri="{FF2B5EF4-FFF2-40B4-BE49-F238E27FC236}">
                <a16:creationId xmlns:a16="http://schemas.microsoft.com/office/drawing/2014/main" id="{BF95685D-5384-744C-A746-DE1B2CAF4E6A}"/>
              </a:ext>
            </a:extLst>
          </p:cNvPr>
          <p:cNvSpPr>
            <a:spLocks noGrp="1"/>
          </p:cNvSpPr>
          <p:nvPr>
            <p:ph idx="1"/>
          </p:nvPr>
        </p:nvSpPr>
        <p:spPr/>
        <p:txBody>
          <a:bodyPr>
            <a:normAutofit/>
          </a:bodyPr>
          <a:lstStyle/>
          <a:p>
            <a:r>
              <a:rPr lang="en-AU" dirty="0"/>
              <a:t>Simple Execution</a:t>
            </a:r>
          </a:p>
          <a:p>
            <a:pPr marL="1147527" lvl="1" indent="-571500">
              <a:buFont typeface="Arial" panose="020B0604020202020204" pitchFamily="34" charset="0"/>
              <a:buChar char="•"/>
            </a:pPr>
            <a:r>
              <a:rPr lang="en-AU" dirty="0"/>
              <a:t>Invoke-</a:t>
            </a:r>
            <a:r>
              <a:rPr lang="en-AU" dirty="0" err="1"/>
              <a:t>DbcCheck</a:t>
            </a:r>
            <a:endParaRPr lang="en-AU" dirty="0"/>
          </a:p>
          <a:p>
            <a:endParaRPr lang="en-AU" dirty="0"/>
          </a:p>
          <a:p>
            <a:endParaRPr lang="en-AU" dirty="0"/>
          </a:p>
          <a:p>
            <a:pPr lvl="1"/>
            <a:br>
              <a:rPr lang="en-AU" dirty="0"/>
            </a:br>
            <a:endParaRPr lang="en-AU" dirty="0"/>
          </a:p>
          <a:p>
            <a:endParaRPr lang="en-US" dirty="0"/>
          </a:p>
        </p:txBody>
      </p:sp>
    </p:spTree>
    <p:extLst>
      <p:ext uri="{BB962C8B-B14F-4D97-AF65-F5344CB8AC3E}">
        <p14:creationId xmlns:p14="http://schemas.microsoft.com/office/powerpoint/2010/main" val="4193946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340" y="2553065"/>
            <a:ext cx="4157036" cy="719521"/>
          </a:xfrm>
        </p:spPr>
        <p:txBody>
          <a:bodyPr>
            <a:normAutofit fontScale="90000"/>
          </a:bodyPr>
          <a:lstStyle/>
          <a:p>
            <a:r>
              <a:rPr lang="en-AU" dirty="0">
                <a:solidFill>
                  <a:schemeClr val="tx1"/>
                </a:solidFill>
              </a:rPr>
              <a:t>Patrick Flynn</a:t>
            </a:r>
            <a:br>
              <a:rPr lang="en-AU" dirty="0">
                <a:solidFill>
                  <a:schemeClr val="bg1"/>
                </a:solidFill>
              </a:rPr>
            </a:br>
            <a:r>
              <a:rPr lang="en-AU" sz="2398" dirty="0">
                <a:solidFill>
                  <a:schemeClr val="tx1"/>
                </a:solidFill>
              </a:rPr>
              <a:t>SQL Server DBA </a:t>
            </a:r>
            <a:br>
              <a:rPr lang="en-AU" sz="2398" dirty="0">
                <a:solidFill>
                  <a:schemeClr val="tx1"/>
                </a:solidFill>
              </a:rPr>
            </a:br>
            <a:r>
              <a:rPr lang="en-AU" sz="2398" dirty="0">
                <a:solidFill>
                  <a:schemeClr val="tx1"/>
                </a:solidFill>
              </a:rPr>
              <a:t>Link Group Australia </a:t>
            </a:r>
            <a:r>
              <a:rPr lang="en-AU" sz="2398" dirty="0">
                <a:solidFill>
                  <a:schemeClr val="bg1"/>
                </a:solidFill>
              </a:rPr>
              <a:t>Group</a:t>
            </a:r>
          </a:p>
        </p:txBody>
      </p:sp>
      <p:pic>
        <p:nvPicPr>
          <p:cNvPr id="6" name="Picture 3" descr="twitter.png">
            <a:extLst>
              <a:ext uri="{FF2B5EF4-FFF2-40B4-BE49-F238E27FC236}">
                <a16:creationId xmlns:a16="http://schemas.microsoft.com/office/drawing/2014/main" id="{F1A0D8C8-F8CE-6547-8D2C-D694C5F991F3}"/>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596243" y="4393584"/>
            <a:ext cx="634772" cy="606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a:extLst>
              <a:ext uri="{FF2B5EF4-FFF2-40B4-BE49-F238E27FC236}">
                <a16:creationId xmlns:a16="http://schemas.microsoft.com/office/drawing/2014/main" id="{F76FA936-393D-E243-8CA0-3F4D1911C0DF}"/>
              </a:ext>
            </a:extLst>
          </p:cNvPr>
          <p:cNvSpPr>
            <a:spLocks noChangeArrowheads="1"/>
          </p:cNvSpPr>
          <p:nvPr/>
        </p:nvSpPr>
        <p:spPr bwMode="auto">
          <a:xfrm>
            <a:off x="709597" y="4350688"/>
            <a:ext cx="2113141" cy="535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6"/>
              </a:spcBef>
            </a:pPr>
            <a:r>
              <a:rPr lang="en-GB" sz="2644" dirty="0">
                <a:solidFill>
                  <a:schemeClr val="bg1"/>
                </a:solidFill>
              </a:rPr>
              <a:t> </a:t>
            </a:r>
            <a:r>
              <a:rPr lang="en-GB" sz="1599" dirty="0"/>
              <a:t>@sqllensman</a:t>
            </a:r>
          </a:p>
        </p:txBody>
      </p:sp>
      <p:sp>
        <p:nvSpPr>
          <p:cNvPr id="9" name="Rectangle 12">
            <a:extLst>
              <a:ext uri="{FF2B5EF4-FFF2-40B4-BE49-F238E27FC236}">
                <a16:creationId xmlns:a16="http://schemas.microsoft.com/office/drawing/2014/main" id="{D984D3E3-0C85-864A-9898-8117A00D6D88}"/>
              </a:ext>
            </a:extLst>
          </p:cNvPr>
          <p:cNvSpPr>
            <a:spLocks noChangeArrowheads="1"/>
          </p:cNvSpPr>
          <p:nvPr/>
        </p:nvSpPr>
        <p:spPr bwMode="auto">
          <a:xfrm>
            <a:off x="840479" y="5303106"/>
            <a:ext cx="1851379" cy="360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6"/>
              </a:spcBef>
            </a:pPr>
            <a:r>
              <a:rPr lang="en-GB" sz="1599" u="sng" dirty="0"/>
              <a:t>Patrick Flynn</a:t>
            </a:r>
            <a:endParaRPr lang="en-CA" sz="1599" dirty="0">
              <a:cs typeface="Proxima Nova Light" charset="0"/>
            </a:endParaRPr>
          </a:p>
        </p:txBody>
      </p:sp>
      <p:pic>
        <p:nvPicPr>
          <p:cNvPr id="10" name="Picture 9" descr="linkedin.png">
            <a:extLst>
              <a:ext uri="{FF2B5EF4-FFF2-40B4-BE49-F238E27FC236}">
                <a16:creationId xmlns:a16="http://schemas.microsoft.com/office/drawing/2014/main" id="{7AE2687F-FDDE-8E4C-954C-01336FC8A6DA}"/>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96243" y="5202558"/>
            <a:ext cx="621391" cy="561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7EE0993-7EBB-A84A-8F66-8264E84C04F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608912" y="3682948"/>
            <a:ext cx="609431" cy="609431"/>
          </a:xfrm>
          <a:prstGeom prst="rect">
            <a:avLst/>
          </a:prstGeom>
        </p:spPr>
      </p:pic>
      <p:sp>
        <p:nvSpPr>
          <p:cNvPr id="17" name="Rectangle 16">
            <a:extLst>
              <a:ext uri="{FF2B5EF4-FFF2-40B4-BE49-F238E27FC236}">
                <a16:creationId xmlns:a16="http://schemas.microsoft.com/office/drawing/2014/main" id="{0CDA1F24-84A5-F94D-8956-9588DE9B1A88}"/>
              </a:ext>
            </a:extLst>
          </p:cNvPr>
          <p:cNvSpPr>
            <a:spLocks noChangeArrowheads="1"/>
          </p:cNvSpPr>
          <p:nvPr/>
        </p:nvSpPr>
        <p:spPr bwMode="auto">
          <a:xfrm>
            <a:off x="840478" y="3780177"/>
            <a:ext cx="3380522" cy="360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416"/>
              </a:spcBef>
            </a:pPr>
            <a:r>
              <a:rPr lang="en-GB" sz="1599" dirty="0"/>
              <a:t>sqlsaturday@sqllensman.com</a:t>
            </a:r>
          </a:p>
        </p:txBody>
      </p:sp>
      <p:pic>
        <p:nvPicPr>
          <p:cNvPr id="11" name="Picture 10">
            <a:extLst>
              <a:ext uri="{FF2B5EF4-FFF2-40B4-BE49-F238E27FC236}">
                <a16:creationId xmlns:a16="http://schemas.microsoft.com/office/drawing/2014/main" id="{3FD38207-2C78-46C8-BC7F-190B60795D4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6242" y="352188"/>
            <a:ext cx="2283594" cy="1640381"/>
          </a:xfrm>
          <a:prstGeom prst="ellipse">
            <a:avLst/>
          </a:prstGeom>
        </p:spPr>
      </p:pic>
      <p:pic>
        <p:nvPicPr>
          <p:cNvPr id="12" name="Picture 11">
            <a:extLst>
              <a:ext uri="{FF2B5EF4-FFF2-40B4-BE49-F238E27FC236}">
                <a16:creationId xmlns:a16="http://schemas.microsoft.com/office/drawing/2014/main" id="{7004F59E-EB2F-4392-B184-289FB0AC2BD4}"/>
              </a:ext>
            </a:extLst>
          </p:cNvPr>
          <p:cNvPicPr>
            <a:picLocks noChangeAspect="1"/>
          </p:cNvPicPr>
          <p:nvPr/>
        </p:nvPicPr>
        <p:blipFill>
          <a:blip r:embed="rId6"/>
          <a:stretch>
            <a:fillRect/>
          </a:stretch>
        </p:blipFill>
        <p:spPr>
          <a:xfrm>
            <a:off x="6996966" y="392416"/>
            <a:ext cx="2279178" cy="578299"/>
          </a:xfrm>
          <a:prstGeom prst="rect">
            <a:avLst/>
          </a:prstGeom>
        </p:spPr>
      </p:pic>
      <p:sp>
        <p:nvSpPr>
          <p:cNvPr id="3" name="Rectangle 2">
            <a:extLst>
              <a:ext uri="{FF2B5EF4-FFF2-40B4-BE49-F238E27FC236}">
                <a16:creationId xmlns:a16="http://schemas.microsoft.com/office/drawing/2014/main" id="{D1F4BC09-9462-4E45-92E3-44418684D868}"/>
              </a:ext>
            </a:extLst>
          </p:cNvPr>
          <p:cNvSpPr/>
          <p:nvPr/>
        </p:nvSpPr>
        <p:spPr>
          <a:xfrm>
            <a:off x="6750115" y="2491638"/>
            <a:ext cx="4317319" cy="3233193"/>
          </a:xfrm>
          <a:prstGeom prst="rect">
            <a:avLst/>
          </a:prstGeom>
        </p:spPr>
        <p:txBody>
          <a:bodyPr wrap="square">
            <a:spAutoFit/>
          </a:bodyPr>
          <a:lstStyle/>
          <a:p>
            <a:r>
              <a:rPr lang="en-AU" sz="1701" dirty="0"/>
              <a:t>MCM – SQL Server 2008 </a:t>
            </a:r>
          </a:p>
          <a:p>
            <a:r>
              <a:rPr lang="en-AU" sz="1701" dirty="0"/>
              <a:t>MCSM – Data Platform</a:t>
            </a:r>
          </a:p>
          <a:p>
            <a:r>
              <a:rPr lang="en-AU" sz="1701" dirty="0"/>
              <a:t>Production DBA for 10+ years.</a:t>
            </a:r>
          </a:p>
          <a:p>
            <a:endParaRPr lang="en-AU" sz="1701" dirty="0"/>
          </a:p>
          <a:p>
            <a:r>
              <a:rPr lang="en-AU" sz="1701" dirty="0" err="1"/>
              <a:t>Contibutor</a:t>
            </a:r>
            <a:r>
              <a:rPr lang="en-AU" sz="1701" dirty="0"/>
              <a:t> to </a:t>
            </a:r>
            <a:r>
              <a:rPr lang="en-AU" sz="1701" dirty="0" err="1"/>
              <a:t>dbatools</a:t>
            </a:r>
            <a:endParaRPr lang="en-AU" sz="1701" dirty="0"/>
          </a:p>
          <a:p>
            <a:endParaRPr lang="en-AU" sz="1701" dirty="0"/>
          </a:p>
          <a:p>
            <a:r>
              <a:rPr lang="en-AU" sz="1701" dirty="0"/>
              <a:t>Regular speaker as SqlSaturday events around world.</a:t>
            </a:r>
          </a:p>
          <a:p>
            <a:endParaRPr lang="en-AU" sz="1701" dirty="0"/>
          </a:p>
          <a:p>
            <a:r>
              <a:rPr lang="en-AU" sz="1701" dirty="0"/>
              <a:t>All Presentations available at:</a:t>
            </a:r>
          </a:p>
          <a:p>
            <a:r>
              <a:rPr lang="en-AU" sz="1701" dirty="0"/>
              <a:t>https://github.com/sqllensman/Presentations</a:t>
            </a:r>
          </a:p>
        </p:txBody>
      </p:sp>
      <p:sp>
        <p:nvSpPr>
          <p:cNvPr id="4" name="Rectangle 3">
            <a:extLst>
              <a:ext uri="{FF2B5EF4-FFF2-40B4-BE49-F238E27FC236}">
                <a16:creationId xmlns:a16="http://schemas.microsoft.com/office/drawing/2014/main" id="{E7BEACB9-1DED-4EB6-AF92-7841A28D244D}"/>
              </a:ext>
            </a:extLst>
          </p:cNvPr>
          <p:cNvSpPr/>
          <p:nvPr/>
        </p:nvSpPr>
        <p:spPr>
          <a:xfrm>
            <a:off x="5638263" y="3055422"/>
            <a:ext cx="242374" cy="369332"/>
          </a:xfrm>
          <a:prstGeom prst="rect">
            <a:avLst/>
          </a:prstGeom>
        </p:spPr>
        <p:txBody>
          <a:bodyPr wrap="none">
            <a:spAutoFit/>
          </a:bodyPr>
          <a:lstStyle/>
          <a:p>
            <a:r>
              <a:rPr lang="en-AU" dirty="0">
                <a:solidFill>
                  <a:srgbClr val="000000"/>
                </a:solidFill>
                <a:latin typeface="Times New Roman" panose="02020603050405020304" pitchFamily="18" charset="0"/>
              </a:rPr>
              <a:t> </a:t>
            </a:r>
            <a:endParaRPr lang="en-AU" dirty="0"/>
          </a:p>
        </p:txBody>
      </p:sp>
    </p:spTree>
    <p:extLst>
      <p:ext uri="{BB962C8B-B14F-4D97-AF65-F5344CB8AC3E}">
        <p14:creationId xmlns:p14="http://schemas.microsoft.com/office/powerpoint/2010/main" val="46294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60AF-6171-5141-A11E-9DEDD4B0CF38}"/>
              </a:ext>
            </a:extLst>
          </p:cNvPr>
          <p:cNvSpPr>
            <a:spLocks noGrp="1"/>
          </p:cNvSpPr>
          <p:nvPr>
            <p:ph type="title"/>
          </p:nvPr>
        </p:nvSpPr>
        <p:spPr/>
        <p:txBody>
          <a:bodyPr/>
          <a:lstStyle/>
          <a:p>
            <a:r>
              <a:rPr lang="en-AU" dirty="0"/>
              <a:t>Dbachecks – User Simplicity</a:t>
            </a:r>
            <a:endParaRPr lang="en-US" dirty="0"/>
          </a:p>
        </p:txBody>
      </p:sp>
      <p:sp>
        <p:nvSpPr>
          <p:cNvPr id="6" name="Content Placeholder 5">
            <a:extLst>
              <a:ext uri="{FF2B5EF4-FFF2-40B4-BE49-F238E27FC236}">
                <a16:creationId xmlns:a16="http://schemas.microsoft.com/office/drawing/2014/main" id="{BF95685D-5384-744C-A746-DE1B2CAF4E6A}"/>
              </a:ext>
            </a:extLst>
          </p:cNvPr>
          <p:cNvSpPr>
            <a:spLocks noGrp="1"/>
          </p:cNvSpPr>
          <p:nvPr>
            <p:ph idx="1"/>
          </p:nvPr>
        </p:nvSpPr>
        <p:spPr/>
        <p:txBody>
          <a:bodyPr>
            <a:normAutofit/>
          </a:bodyPr>
          <a:lstStyle/>
          <a:p>
            <a:r>
              <a:rPr lang="en-AU" dirty="0"/>
              <a:t>Simplified Output</a:t>
            </a:r>
          </a:p>
          <a:p>
            <a:pPr marL="1147527" lvl="1" indent="-571500">
              <a:buFont typeface="Arial" panose="020B0604020202020204" pitchFamily="34" charset="0"/>
              <a:buChar char="•"/>
            </a:pPr>
            <a:r>
              <a:rPr lang="en-AU" dirty="0"/>
              <a:t>Update-</a:t>
            </a:r>
            <a:r>
              <a:rPr lang="en-AU" dirty="0" err="1"/>
              <a:t>DbcPowerBiDataSource</a:t>
            </a:r>
            <a:r>
              <a:rPr lang="en-AU" dirty="0"/>
              <a:t> </a:t>
            </a:r>
          </a:p>
          <a:p>
            <a:pPr lvl="1"/>
            <a:endParaRPr lang="en-AU" dirty="0"/>
          </a:p>
          <a:p>
            <a:pPr marL="1147527" lvl="1" indent="-571500">
              <a:buFont typeface="Arial" panose="020B0604020202020204" pitchFamily="34" charset="0"/>
              <a:buChar char="•"/>
            </a:pPr>
            <a:r>
              <a:rPr lang="en-AU" dirty="0"/>
              <a:t>Start-</a:t>
            </a:r>
            <a:r>
              <a:rPr lang="en-AU" dirty="0" err="1"/>
              <a:t>DbcPowerBi</a:t>
            </a:r>
            <a:r>
              <a:rPr lang="en-AU" dirty="0"/>
              <a:t> </a:t>
            </a:r>
          </a:p>
          <a:p>
            <a:pPr lvl="1"/>
            <a:br>
              <a:rPr lang="en-AU" dirty="0"/>
            </a:br>
            <a:endParaRPr lang="en-AU" dirty="0"/>
          </a:p>
          <a:p>
            <a:endParaRPr lang="en-US" dirty="0"/>
          </a:p>
        </p:txBody>
      </p:sp>
    </p:spTree>
    <p:extLst>
      <p:ext uri="{BB962C8B-B14F-4D97-AF65-F5344CB8AC3E}">
        <p14:creationId xmlns:p14="http://schemas.microsoft.com/office/powerpoint/2010/main" val="858540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60AF-6171-5141-A11E-9DEDD4B0CF38}"/>
              </a:ext>
            </a:extLst>
          </p:cNvPr>
          <p:cNvSpPr>
            <a:spLocks noGrp="1"/>
          </p:cNvSpPr>
          <p:nvPr>
            <p:ph type="title"/>
          </p:nvPr>
        </p:nvSpPr>
        <p:spPr/>
        <p:txBody>
          <a:bodyPr/>
          <a:lstStyle/>
          <a:p>
            <a:r>
              <a:rPr lang="en-AU" dirty="0"/>
              <a:t>Dbachecks – User Simplicity</a:t>
            </a:r>
            <a:endParaRPr lang="en-US" dirty="0"/>
          </a:p>
        </p:txBody>
      </p:sp>
      <p:sp>
        <p:nvSpPr>
          <p:cNvPr id="6" name="Content Placeholder 5">
            <a:extLst>
              <a:ext uri="{FF2B5EF4-FFF2-40B4-BE49-F238E27FC236}">
                <a16:creationId xmlns:a16="http://schemas.microsoft.com/office/drawing/2014/main" id="{BF95685D-5384-744C-A746-DE1B2CAF4E6A}"/>
              </a:ext>
            </a:extLst>
          </p:cNvPr>
          <p:cNvSpPr>
            <a:spLocks noGrp="1"/>
          </p:cNvSpPr>
          <p:nvPr>
            <p:ph idx="1"/>
          </p:nvPr>
        </p:nvSpPr>
        <p:spPr/>
        <p:txBody>
          <a:bodyPr/>
          <a:lstStyle/>
          <a:p>
            <a:r>
              <a:rPr lang="en-AU" dirty="0"/>
              <a:t>Simple Indexing Commands</a:t>
            </a:r>
          </a:p>
          <a:p>
            <a:pPr marL="1147527" lvl="1" indent="-571500">
              <a:buFont typeface="Arial" panose="020B0604020202020204" pitchFamily="34" charset="0"/>
              <a:buChar char="•"/>
            </a:pPr>
            <a:r>
              <a:rPr lang="en-AU" dirty="0"/>
              <a:t>Get-</a:t>
            </a:r>
            <a:r>
              <a:rPr lang="en-AU" dirty="0" err="1"/>
              <a:t>DbcCheck</a:t>
            </a:r>
            <a:br>
              <a:rPr lang="en-AU" dirty="0"/>
            </a:br>
            <a:endParaRPr lang="en-AU" dirty="0"/>
          </a:p>
          <a:p>
            <a:pPr marL="1147527" lvl="1" indent="-571500">
              <a:buFont typeface="Arial" panose="020B0604020202020204" pitchFamily="34" charset="0"/>
              <a:buChar char="•"/>
            </a:pPr>
            <a:r>
              <a:rPr lang="en-AU" dirty="0"/>
              <a:t>Get-</a:t>
            </a:r>
            <a:r>
              <a:rPr lang="en-AU" dirty="0" err="1"/>
              <a:t>DbcConfig</a:t>
            </a:r>
            <a:br>
              <a:rPr lang="en-AU" dirty="0"/>
            </a:br>
            <a:endParaRPr lang="en-AU" dirty="0"/>
          </a:p>
          <a:p>
            <a:pPr marL="1147527" lvl="1" indent="-571500">
              <a:buFont typeface="Arial" panose="020B0604020202020204" pitchFamily="34" charset="0"/>
              <a:buChar char="•"/>
            </a:pPr>
            <a:r>
              <a:rPr lang="en-AU" dirty="0"/>
              <a:t>Get-</a:t>
            </a:r>
            <a:r>
              <a:rPr lang="en-AU" dirty="0" err="1"/>
              <a:t>DbcTagCollection</a:t>
            </a:r>
            <a:r>
              <a:rPr lang="en-AU" dirty="0"/>
              <a:t> </a:t>
            </a:r>
          </a:p>
          <a:p>
            <a:pPr lvl="1"/>
            <a:br>
              <a:rPr lang="en-AU" dirty="0"/>
            </a:br>
            <a:endParaRPr lang="en-AU" dirty="0"/>
          </a:p>
          <a:p>
            <a:endParaRPr lang="en-US" dirty="0"/>
          </a:p>
        </p:txBody>
      </p:sp>
    </p:spTree>
    <p:extLst>
      <p:ext uri="{BB962C8B-B14F-4D97-AF65-F5344CB8AC3E}">
        <p14:creationId xmlns:p14="http://schemas.microsoft.com/office/powerpoint/2010/main" val="3049046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60AF-6171-5141-A11E-9DEDD4B0CF38}"/>
              </a:ext>
            </a:extLst>
          </p:cNvPr>
          <p:cNvSpPr>
            <a:spLocks noGrp="1"/>
          </p:cNvSpPr>
          <p:nvPr>
            <p:ph type="title"/>
          </p:nvPr>
        </p:nvSpPr>
        <p:spPr/>
        <p:txBody>
          <a:bodyPr/>
          <a:lstStyle/>
          <a:p>
            <a:r>
              <a:rPr lang="en-AU" dirty="0"/>
              <a:t>Dbachecks – Configuration</a:t>
            </a:r>
            <a:endParaRPr lang="en-US" dirty="0"/>
          </a:p>
        </p:txBody>
      </p:sp>
      <p:sp>
        <p:nvSpPr>
          <p:cNvPr id="3" name="Content Placeholder 2">
            <a:extLst>
              <a:ext uri="{FF2B5EF4-FFF2-40B4-BE49-F238E27FC236}">
                <a16:creationId xmlns:a16="http://schemas.microsoft.com/office/drawing/2014/main" id="{17839A41-1E1E-6F4C-A1F4-EE6371B3A5D1}"/>
              </a:ext>
            </a:extLst>
          </p:cNvPr>
          <p:cNvSpPr>
            <a:spLocks noGrp="1"/>
          </p:cNvSpPr>
          <p:nvPr>
            <p:ph idx="1"/>
          </p:nvPr>
        </p:nvSpPr>
        <p:spPr>
          <a:xfrm>
            <a:off x="360125" y="1439813"/>
            <a:ext cx="10800000" cy="4680000"/>
          </a:xfrm>
        </p:spPr>
        <p:txBody>
          <a:bodyPr>
            <a:normAutofit/>
          </a:bodyPr>
          <a:lstStyle/>
          <a:p>
            <a:pPr marL="571500" indent="-571500">
              <a:buFont typeface="Arial" panose="020B0604020202020204" pitchFamily="34" charset="0"/>
              <a:buChar char="•"/>
            </a:pPr>
            <a:r>
              <a:rPr lang="en-AU" dirty="0"/>
              <a:t>Using </a:t>
            </a:r>
            <a:r>
              <a:rPr lang="en-AU" dirty="0" err="1"/>
              <a:t>PSFramework</a:t>
            </a:r>
            <a:r>
              <a:rPr lang="en-AU" dirty="0"/>
              <a:t> to create configuration items</a:t>
            </a:r>
          </a:p>
          <a:p>
            <a:pPr marL="571500" indent="-571500">
              <a:buFont typeface="Arial" panose="020B0604020202020204" pitchFamily="34" charset="0"/>
              <a:buChar char="•"/>
            </a:pPr>
            <a:r>
              <a:rPr lang="en-AU" dirty="0"/>
              <a:t>Over 120 configuration items available right now (May 2018) </a:t>
            </a:r>
          </a:p>
          <a:p>
            <a:pPr marL="571500" indent="-571500">
              <a:buFont typeface="Arial" panose="020B0604020202020204" pitchFamily="34" charset="0"/>
              <a:buChar char="•"/>
            </a:pPr>
            <a:r>
              <a:rPr lang="en-AU" dirty="0"/>
              <a:t>Enabling Users to set configuration</a:t>
            </a:r>
          </a:p>
          <a:p>
            <a:pPr marL="1147527" lvl="1" indent="-571500">
              <a:buFont typeface="Arial" panose="020B0604020202020204" pitchFamily="34" charset="0"/>
              <a:buChar char="•"/>
            </a:pPr>
            <a:r>
              <a:rPr lang="en-AU" sz="2400" dirty="0"/>
              <a:t>Set-</a:t>
            </a:r>
            <a:r>
              <a:rPr lang="en-AU" sz="2400" dirty="0" err="1"/>
              <a:t>DbcConfig</a:t>
            </a:r>
            <a:r>
              <a:rPr lang="en-AU" sz="2400" dirty="0"/>
              <a:t> -Name </a:t>
            </a:r>
            <a:r>
              <a:rPr lang="en-AU" sz="2400" dirty="0" err="1"/>
              <a:t>app.sqlinstance</a:t>
            </a:r>
            <a:r>
              <a:rPr lang="en-AU" sz="2400" dirty="0"/>
              <a:t> -Value sql2016, sql2017 </a:t>
            </a:r>
          </a:p>
          <a:p>
            <a:pPr marL="1147527" lvl="1" indent="-571500">
              <a:buFont typeface="Arial" panose="020B0604020202020204" pitchFamily="34" charset="0"/>
              <a:buChar char="•"/>
            </a:pPr>
            <a:r>
              <a:rPr lang="en-AU" sz="2400" dirty="0"/>
              <a:t>Set-</a:t>
            </a:r>
            <a:r>
              <a:rPr lang="en-AU" sz="2400" dirty="0" err="1"/>
              <a:t>DbcConfig</a:t>
            </a:r>
            <a:r>
              <a:rPr lang="en-AU" sz="2400" dirty="0"/>
              <a:t> -Name </a:t>
            </a:r>
            <a:r>
              <a:rPr lang="en-AU" sz="2400" dirty="0" err="1"/>
              <a:t>app.sqlinstance</a:t>
            </a:r>
            <a:r>
              <a:rPr lang="en-AU" sz="2400" dirty="0"/>
              <a:t> -Value </a:t>
            </a:r>
            <a:r>
              <a:rPr lang="en-AU" sz="2400" dirty="0" err="1"/>
              <a:t>sqlcluster</a:t>
            </a:r>
            <a:r>
              <a:rPr lang="en-AU" sz="2400" dirty="0"/>
              <a:t> –Append </a:t>
            </a:r>
          </a:p>
          <a:p>
            <a:pPr marL="1147527" lvl="1" indent="-571500">
              <a:buFont typeface="Arial" panose="020B0604020202020204" pitchFamily="34" charset="0"/>
              <a:buChar char="•"/>
            </a:pPr>
            <a:endParaRPr lang="en-AU" dirty="0"/>
          </a:p>
          <a:p>
            <a:pPr marL="571500" indent="-571500">
              <a:buFont typeface="Arial" panose="020B0604020202020204" pitchFamily="34" charset="0"/>
              <a:buChar char="•"/>
            </a:pPr>
            <a:endParaRPr lang="en-AU" dirty="0"/>
          </a:p>
          <a:p>
            <a:endParaRPr lang="en-US" dirty="0"/>
          </a:p>
        </p:txBody>
      </p:sp>
    </p:spTree>
    <p:extLst>
      <p:ext uri="{BB962C8B-B14F-4D97-AF65-F5344CB8AC3E}">
        <p14:creationId xmlns:p14="http://schemas.microsoft.com/office/powerpoint/2010/main" val="3847861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60AF-6171-5141-A11E-9DEDD4B0CF38}"/>
              </a:ext>
            </a:extLst>
          </p:cNvPr>
          <p:cNvSpPr>
            <a:spLocks noGrp="1"/>
          </p:cNvSpPr>
          <p:nvPr>
            <p:ph type="title"/>
          </p:nvPr>
        </p:nvSpPr>
        <p:spPr/>
        <p:txBody>
          <a:bodyPr/>
          <a:lstStyle/>
          <a:p>
            <a:r>
              <a:rPr lang="en-AU" dirty="0"/>
              <a:t>Dbachecks – Configuration</a:t>
            </a:r>
            <a:endParaRPr lang="en-US" dirty="0"/>
          </a:p>
        </p:txBody>
      </p:sp>
      <p:sp>
        <p:nvSpPr>
          <p:cNvPr id="3" name="Content Placeholder 2">
            <a:extLst>
              <a:ext uri="{FF2B5EF4-FFF2-40B4-BE49-F238E27FC236}">
                <a16:creationId xmlns:a16="http://schemas.microsoft.com/office/drawing/2014/main" id="{17839A41-1E1E-6F4C-A1F4-EE6371B3A5D1}"/>
              </a:ext>
            </a:extLst>
          </p:cNvPr>
          <p:cNvSpPr>
            <a:spLocks noGrp="1"/>
          </p:cNvSpPr>
          <p:nvPr>
            <p:ph idx="1"/>
          </p:nvPr>
        </p:nvSpPr>
        <p:spPr>
          <a:xfrm>
            <a:off x="360125" y="1439813"/>
            <a:ext cx="10800000" cy="4680000"/>
          </a:xfrm>
        </p:spPr>
        <p:txBody>
          <a:bodyPr>
            <a:normAutofit lnSpcReduction="10000"/>
          </a:bodyPr>
          <a:lstStyle/>
          <a:p>
            <a:r>
              <a:rPr lang="en-AU" dirty="0"/>
              <a:t>Stored in registry </a:t>
            </a:r>
          </a:p>
          <a:p>
            <a:r>
              <a:rPr lang="en-AU" dirty="0"/>
              <a:t>Export and Import the config </a:t>
            </a:r>
          </a:p>
          <a:p>
            <a:pPr lvl="1"/>
            <a:r>
              <a:rPr lang="en-AU" sz="2200" dirty="0"/>
              <a:t>Export-</a:t>
            </a:r>
            <a:r>
              <a:rPr lang="en-AU" sz="2200" dirty="0" err="1"/>
              <a:t>DbcConfig</a:t>
            </a:r>
            <a:r>
              <a:rPr lang="en-AU" sz="2200" dirty="0"/>
              <a:t> -Path C:\Users\Beard\git\</a:t>
            </a:r>
            <a:r>
              <a:rPr lang="en-AU" sz="2200" dirty="0" err="1"/>
              <a:t>PesterConfigs</a:t>
            </a:r>
            <a:r>
              <a:rPr lang="en-AU" sz="2200" dirty="0"/>
              <a:t>\Application1_PROD.json </a:t>
            </a:r>
          </a:p>
          <a:p>
            <a:pPr lvl="1"/>
            <a:r>
              <a:rPr lang="en-AU" sz="2200" dirty="0"/>
              <a:t>Export-</a:t>
            </a:r>
            <a:r>
              <a:rPr lang="en-AU" sz="2200" dirty="0" err="1"/>
              <a:t>DbcConfig</a:t>
            </a:r>
            <a:r>
              <a:rPr lang="en-AU" sz="2200" dirty="0"/>
              <a:t> -Path C:\Users\Hair\git\</a:t>
            </a:r>
            <a:r>
              <a:rPr lang="en-AU" sz="2200" dirty="0" err="1"/>
              <a:t>PesterConfigs</a:t>
            </a:r>
            <a:r>
              <a:rPr lang="en-AU" sz="2200" dirty="0"/>
              <a:t>\Client1_System2_Quick.json </a:t>
            </a:r>
          </a:p>
          <a:p>
            <a:pPr lvl="1"/>
            <a:endParaRPr lang="en-AU" sz="2200" dirty="0"/>
          </a:p>
          <a:p>
            <a:pPr lvl="1"/>
            <a:r>
              <a:rPr lang="en-AU" sz="2200" dirty="0"/>
              <a:t>Import-</a:t>
            </a:r>
            <a:r>
              <a:rPr lang="en-AU" sz="2200" dirty="0" err="1"/>
              <a:t>DbcConfig</a:t>
            </a:r>
            <a:r>
              <a:rPr lang="en-AU" sz="2200" dirty="0"/>
              <a:t> -Path Git:\</a:t>
            </a:r>
            <a:r>
              <a:rPr lang="en-AU" sz="2200" dirty="0" err="1"/>
              <a:t>PesterConfigs</a:t>
            </a:r>
            <a:r>
              <a:rPr lang="en-AU" sz="2200" dirty="0"/>
              <a:t>\Application1_PROD.json </a:t>
            </a:r>
          </a:p>
          <a:p>
            <a:pPr lvl="1"/>
            <a:r>
              <a:rPr lang="en-AU" sz="2200" dirty="0"/>
              <a:t>Invoke-</a:t>
            </a:r>
            <a:r>
              <a:rPr lang="en-AU" sz="2200" dirty="0" err="1"/>
              <a:t>DbcCheck</a:t>
            </a:r>
            <a:r>
              <a:rPr lang="en-AU" sz="2200" dirty="0"/>
              <a:t> </a:t>
            </a:r>
          </a:p>
          <a:p>
            <a:pPr lvl="1"/>
            <a:endParaRPr lang="en-AU" sz="2200" dirty="0"/>
          </a:p>
          <a:p>
            <a:pPr lvl="1"/>
            <a:r>
              <a:rPr lang="en-AU" sz="2200" dirty="0"/>
              <a:t>Import-</a:t>
            </a:r>
            <a:r>
              <a:rPr lang="en-AU" sz="2200" dirty="0" err="1"/>
              <a:t>DbcConfig</a:t>
            </a:r>
            <a:r>
              <a:rPr lang="en-AU" sz="2200" dirty="0"/>
              <a:t> -Path Git:\</a:t>
            </a:r>
            <a:r>
              <a:rPr lang="en-AU" sz="2200" dirty="0" err="1"/>
              <a:t>PesterConfigs</a:t>
            </a:r>
            <a:r>
              <a:rPr lang="en-AU" sz="2200" dirty="0"/>
              <a:t>\Client1_System2_Quick.json </a:t>
            </a:r>
          </a:p>
          <a:p>
            <a:pPr lvl="1"/>
            <a:r>
              <a:rPr lang="en-AU" sz="2200" dirty="0"/>
              <a:t>Invoke-</a:t>
            </a:r>
            <a:r>
              <a:rPr lang="en-AU" sz="2200" dirty="0" err="1"/>
              <a:t>DbcCheck</a:t>
            </a:r>
            <a:r>
              <a:rPr lang="en-AU" sz="2200" dirty="0"/>
              <a:t> </a:t>
            </a:r>
          </a:p>
          <a:p>
            <a:pPr lvl="1"/>
            <a:endParaRPr lang="en-AU" dirty="0"/>
          </a:p>
          <a:p>
            <a:pPr marL="571500" indent="-571500">
              <a:buFont typeface="Arial" panose="020B0604020202020204" pitchFamily="34" charset="0"/>
              <a:buChar char="•"/>
            </a:pPr>
            <a:endParaRPr lang="en-AU" dirty="0"/>
          </a:p>
          <a:p>
            <a:endParaRPr lang="en-US" dirty="0"/>
          </a:p>
        </p:txBody>
      </p:sp>
    </p:spTree>
    <p:extLst>
      <p:ext uri="{BB962C8B-B14F-4D97-AF65-F5344CB8AC3E}">
        <p14:creationId xmlns:p14="http://schemas.microsoft.com/office/powerpoint/2010/main" val="2210400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C1612CC-7570-4CA5-9FBC-64A07D622251}"/>
              </a:ext>
            </a:extLst>
          </p:cNvPr>
          <p:cNvSpPr>
            <a:spLocks noGrp="1"/>
          </p:cNvSpPr>
          <p:nvPr>
            <p:ph type="title"/>
          </p:nvPr>
        </p:nvSpPr>
        <p:spPr>
          <a:xfrm>
            <a:off x="2962063" y="457118"/>
            <a:ext cx="5596363" cy="723583"/>
          </a:xfrm>
        </p:spPr>
        <p:txBody>
          <a:bodyPr>
            <a:noAutofit/>
          </a:bodyPr>
          <a:lstStyle/>
          <a:p>
            <a:r>
              <a:rPr lang="en-US" sz="4536" dirty="0">
                <a:solidFill>
                  <a:srgbClr val="FFE0A4"/>
                </a:solidFill>
                <a:latin typeface="Calibri" panose="020F0502020204030204" pitchFamily="34" charset="0"/>
                <a:cs typeface="Calibri" panose="020F0502020204030204" pitchFamily="34" charset="0"/>
              </a:rPr>
              <a:t>Got your own Checks?</a:t>
            </a:r>
          </a:p>
        </p:txBody>
      </p:sp>
      <p:sp>
        <p:nvSpPr>
          <p:cNvPr id="7" name="Rectangle 6">
            <a:extLst>
              <a:ext uri="{FF2B5EF4-FFF2-40B4-BE49-F238E27FC236}">
                <a16:creationId xmlns:a16="http://schemas.microsoft.com/office/drawing/2014/main" id="{F117941B-395E-4AC9-97D7-9EBCE6DD0F60}"/>
              </a:ext>
            </a:extLst>
          </p:cNvPr>
          <p:cNvSpPr/>
          <p:nvPr/>
        </p:nvSpPr>
        <p:spPr>
          <a:xfrm>
            <a:off x="453054" y="1391041"/>
            <a:ext cx="10495308" cy="480837"/>
          </a:xfrm>
          <a:prstGeom prst="rect">
            <a:avLst/>
          </a:prstGeom>
          <a:solidFill>
            <a:srgbClr val="012456"/>
          </a:solidFill>
        </p:spPr>
        <p:txBody>
          <a:bodyPr wrap="square">
            <a:spAutoFit/>
          </a:bodyPr>
          <a:lstStyle/>
          <a:p>
            <a:pPr defTabSz="864017">
              <a:lnSpc>
                <a:spcPct val="150000"/>
              </a:lnSpc>
              <a:defRPr/>
            </a:pPr>
            <a:r>
              <a:rPr lang="en-GB" sz="1890" dirty="0">
                <a:solidFill>
                  <a:prstClr val="white"/>
                </a:solidFill>
                <a:latin typeface="Lucida Console" panose="020B0609040504020204" pitchFamily="49" charset="0"/>
              </a:rPr>
              <a:t>Set-</a:t>
            </a:r>
            <a:r>
              <a:rPr lang="en-GB" sz="1890" dirty="0" err="1">
                <a:solidFill>
                  <a:prstClr val="white"/>
                </a:solidFill>
                <a:latin typeface="Lucida Console" panose="020B0609040504020204" pitchFamily="49" charset="0"/>
              </a:rPr>
              <a:t>DbcConfig</a:t>
            </a:r>
            <a:r>
              <a:rPr lang="en-GB" sz="1890" dirty="0">
                <a:solidFill>
                  <a:prstClr val="white"/>
                </a:solidFill>
                <a:latin typeface="Lucida Console" panose="020B0609040504020204" pitchFamily="49" charset="0"/>
              </a:rPr>
              <a:t> –Name </a:t>
            </a:r>
            <a:r>
              <a:rPr lang="en-GB" sz="1890" dirty="0" err="1">
                <a:solidFill>
                  <a:prstClr val="white"/>
                </a:solidFill>
                <a:latin typeface="Lucida Console" panose="020B0609040504020204" pitchFamily="49" charset="0"/>
              </a:rPr>
              <a:t>app.checkrepos</a:t>
            </a:r>
            <a:r>
              <a:rPr lang="en-GB" sz="1890" dirty="0">
                <a:solidFill>
                  <a:prstClr val="white"/>
                </a:solidFill>
                <a:latin typeface="Lucida Console" panose="020B0609040504020204" pitchFamily="49" charset="0"/>
              </a:rPr>
              <a:t> –Value ‘Path To </a:t>
            </a:r>
            <a:r>
              <a:rPr lang="en-GB" sz="1890" dirty="0" err="1">
                <a:solidFill>
                  <a:prstClr val="white"/>
                </a:solidFill>
                <a:latin typeface="Lucida Console" panose="020B0609040504020204" pitchFamily="49" charset="0"/>
              </a:rPr>
              <a:t>PesterTests</a:t>
            </a:r>
            <a:r>
              <a:rPr lang="en-GB" sz="1890" dirty="0">
                <a:solidFill>
                  <a:prstClr val="white"/>
                </a:solidFill>
                <a:latin typeface="Lucida Console" panose="020B0609040504020204" pitchFamily="49" charset="0"/>
              </a:rPr>
              <a:t>’ -Append</a:t>
            </a:r>
          </a:p>
        </p:txBody>
      </p:sp>
      <p:pic>
        <p:nvPicPr>
          <p:cNvPr id="5" name="Picture 4">
            <a:extLst>
              <a:ext uri="{FF2B5EF4-FFF2-40B4-BE49-F238E27FC236}">
                <a16:creationId xmlns:a16="http://schemas.microsoft.com/office/drawing/2014/main" id="{7BF0A78B-69D3-4060-B280-ECB0835CD96F}"/>
              </a:ext>
            </a:extLst>
          </p:cNvPr>
          <p:cNvPicPr>
            <a:picLocks noChangeAspect="1"/>
          </p:cNvPicPr>
          <p:nvPr/>
        </p:nvPicPr>
        <p:blipFill>
          <a:blip r:embed="rId4"/>
          <a:stretch>
            <a:fillRect/>
          </a:stretch>
        </p:blipFill>
        <p:spPr>
          <a:xfrm>
            <a:off x="3029084" y="2287515"/>
            <a:ext cx="5462321" cy="3660318"/>
          </a:xfrm>
          <a:prstGeom prst="rect">
            <a:avLst/>
          </a:prstGeom>
        </p:spPr>
      </p:pic>
    </p:spTree>
    <p:custDataLst>
      <p:tags r:id="rId1"/>
    </p:custDataLst>
    <p:extLst>
      <p:ext uri="{BB962C8B-B14F-4D97-AF65-F5344CB8AC3E}">
        <p14:creationId xmlns:p14="http://schemas.microsoft.com/office/powerpoint/2010/main" val="270232822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29A89-A125-D045-A6EC-1623C90746C2}"/>
              </a:ext>
            </a:extLst>
          </p:cNvPr>
          <p:cNvSpPr>
            <a:spLocks noGrp="1"/>
          </p:cNvSpPr>
          <p:nvPr>
            <p:ph type="title"/>
          </p:nvPr>
        </p:nvSpPr>
        <p:spPr/>
        <p:txBody>
          <a:bodyPr/>
          <a:lstStyle/>
          <a:p>
            <a:r>
              <a:rPr lang="en-AU" dirty="0"/>
              <a:t>Dbachecks – Output</a:t>
            </a:r>
            <a:endParaRPr lang="en-US" dirty="0"/>
          </a:p>
        </p:txBody>
      </p:sp>
      <p:sp>
        <p:nvSpPr>
          <p:cNvPr id="5" name="Content Placeholder 4">
            <a:extLst>
              <a:ext uri="{FF2B5EF4-FFF2-40B4-BE49-F238E27FC236}">
                <a16:creationId xmlns:a16="http://schemas.microsoft.com/office/drawing/2014/main" id="{C543727A-460F-C34E-BF17-E7D68EA504E6}"/>
              </a:ext>
            </a:extLst>
          </p:cNvPr>
          <p:cNvSpPr>
            <a:spLocks noGrp="1"/>
          </p:cNvSpPr>
          <p:nvPr>
            <p:ph idx="1"/>
          </p:nvPr>
        </p:nvSpPr>
        <p:spPr>
          <a:xfrm>
            <a:off x="360124" y="1439813"/>
            <a:ext cx="11118001" cy="4680000"/>
          </a:xfrm>
        </p:spPr>
        <p:txBody>
          <a:bodyPr/>
          <a:lstStyle/>
          <a:p>
            <a:r>
              <a:rPr lang="en-AU" sz="2800" dirty="0">
                <a:solidFill>
                  <a:srgbClr val="0070C0"/>
                </a:solidFill>
              </a:rPr>
              <a:t>Invoke-</a:t>
            </a:r>
            <a:r>
              <a:rPr lang="en-AU" sz="2800" dirty="0" err="1">
                <a:solidFill>
                  <a:srgbClr val="0070C0"/>
                </a:solidFill>
              </a:rPr>
              <a:t>DbcCheck</a:t>
            </a:r>
            <a:r>
              <a:rPr lang="en-AU" sz="2800" dirty="0"/>
              <a:t> wraps </a:t>
            </a:r>
            <a:r>
              <a:rPr lang="en-AU" sz="2800" dirty="0">
                <a:solidFill>
                  <a:srgbClr val="0070C0"/>
                </a:solidFill>
              </a:rPr>
              <a:t>Invoke-Pester</a:t>
            </a:r>
            <a:r>
              <a:rPr lang="en-AU" sz="2800" dirty="0"/>
              <a:t> so </a:t>
            </a:r>
          </a:p>
          <a:p>
            <a:r>
              <a:rPr lang="en-AU" sz="2800" dirty="0"/>
              <a:t>results available at command line</a:t>
            </a:r>
          </a:p>
          <a:p>
            <a:endParaRPr lang="en-US" dirty="0"/>
          </a:p>
        </p:txBody>
      </p:sp>
      <p:pic>
        <p:nvPicPr>
          <p:cNvPr id="23554" name="Picture 2" descr="page27image3827072">
            <a:extLst>
              <a:ext uri="{FF2B5EF4-FFF2-40B4-BE49-F238E27FC236}">
                <a16:creationId xmlns:a16="http://schemas.microsoft.com/office/drawing/2014/main" id="{E6C5E588-E143-7348-BD36-237D42E72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116" y="2497754"/>
            <a:ext cx="4884947" cy="3708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46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29A89-A125-D045-A6EC-1623C90746C2}"/>
              </a:ext>
            </a:extLst>
          </p:cNvPr>
          <p:cNvSpPr>
            <a:spLocks noGrp="1"/>
          </p:cNvSpPr>
          <p:nvPr>
            <p:ph type="title"/>
          </p:nvPr>
        </p:nvSpPr>
        <p:spPr/>
        <p:txBody>
          <a:bodyPr/>
          <a:lstStyle/>
          <a:p>
            <a:r>
              <a:rPr lang="en-AU" dirty="0"/>
              <a:t>Dbachecks – Output</a:t>
            </a:r>
            <a:endParaRPr lang="en-US" dirty="0"/>
          </a:p>
        </p:txBody>
      </p:sp>
      <p:sp>
        <p:nvSpPr>
          <p:cNvPr id="5" name="Content Placeholder 4">
            <a:extLst>
              <a:ext uri="{FF2B5EF4-FFF2-40B4-BE49-F238E27FC236}">
                <a16:creationId xmlns:a16="http://schemas.microsoft.com/office/drawing/2014/main" id="{C543727A-460F-C34E-BF17-E7D68EA504E6}"/>
              </a:ext>
            </a:extLst>
          </p:cNvPr>
          <p:cNvSpPr>
            <a:spLocks noGrp="1"/>
          </p:cNvSpPr>
          <p:nvPr>
            <p:ph idx="1"/>
          </p:nvPr>
        </p:nvSpPr>
        <p:spPr>
          <a:xfrm>
            <a:off x="360125" y="1439813"/>
            <a:ext cx="10800000" cy="4680000"/>
          </a:xfrm>
        </p:spPr>
        <p:txBody>
          <a:bodyPr/>
          <a:lstStyle/>
          <a:p>
            <a:r>
              <a:rPr lang="en-AU" sz="2800" dirty="0">
                <a:solidFill>
                  <a:srgbClr val="0070C0"/>
                </a:solidFill>
              </a:rPr>
              <a:t>Invoke-</a:t>
            </a:r>
            <a:r>
              <a:rPr lang="en-AU" sz="2800" dirty="0" err="1">
                <a:solidFill>
                  <a:srgbClr val="0070C0"/>
                </a:solidFill>
              </a:rPr>
              <a:t>DbcCheck</a:t>
            </a:r>
            <a:r>
              <a:rPr lang="en-AU" sz="2800" dirty="0"/>
              <a:t> can output XML (same as </a:t>
            </a:r>
            <a:r>
              <a:rPr lang="en-AU" sz="2800" dirty="0">
                <a:solidFill>
                  <a:srgbClr val="0070C0"/>
                </a:solidFill>
              </a:rPr>
              <a:t>Invoke-Pester</a:t>
            </a:r>
            <a:r>
              <a:rPr lang="en-AU" sz="2800" dirty="0"/>
              <a:t> )</a:t>
            </a:r>
          </a:p>
          <a:p>
            <a:endParaRPr lang="en-AU" sz="2800" dirty="0"/>
          </a:p>
          <a:p>
            <a:r>
              <a:rPr lang="en-AU" sz="2800" dirty="0">
                <a:solidFill>
                  <a:srgbClr val="0070C0"/>
                </a:solidFill>
              </a:rPr>
              <a:t>Import-</a:t>
            </a:r>
            <a:r>
              <a:rPr lang="en-AU" sz="2800" dirty="0" err="1">
                <a:solidFill>
                  <a:srgbClr val="0070C0"/>
                </a:solidFill>
              </a:rPr>
              <a:t>DbcConfig</a:t>
            </a:r>
            <a:r>
              <a:rPr lang="en-AU" sz="2800" dirty="0"/>
              <a:t> -Path $(</a:t>
            </a:r>
            <a:r>
              <a:rPr lang="en-AU" sz="2800" dirty="0" err="1">
                <a:solidFill>
                  <a:srgbClr val="0070C0"/>
                </a:solidFill>
              </a:rPr>
              <a:t>System.WorkingDirectory</a:t>
            </a:r>
            <a:r>
              <a:rPr lang="en-AU" sz="2800" dirty="0"/>
              <a:t>)\</a:t>
            </a:r>
            <a:r>
              <a:rPr lang="en-AU" sz="2800" dirty="0" err="1">
                <a:solidFill>
                  <a:srgbClr val="7030A0"/>
                </a:solidFill>
              </a:rPr>
              <a:t>PesterConfigs</a:t>
            </a:r>
            <a:r>
              <a:rPr lang="en-AU" sz="2800" dirty="0">
                <a:solidFill>
                  <a:srgbClr val="7030A0"/>
                </a:solidFill>
              </a:rPr>
              <a:t>\</a:t>
            </a:r>
            <a:r>
              <a:rPr lang="en-AU" sz="2800" dirty="0" err="1">
                <a:solidFill>
                  <a:srgbClr val="7030A0"/>
                </a:solidFill>
              </a:rPr>
              <a:t>Application.json</a:t>
            </a:r>
            <a:r>
              <a:rPr lang="en-AU" sz="2800" dirty="0">
                <a:solidFill>
                  <a:srgbClr val="7030A0"/>
                </a:solidFill>
              </a:rPr>
              <a:t> </a:t>
            </a:r>
          </a:p>
          <a:p>
            <a:endParaRPr lang="en-AU" sz="2800" dirty="0"/>
          </a:p>
          <a:p>
            <a:r>
              <a:rPr lang="en-AU" sz="2800" dirty="0">
                <a:solidFill>
                  <a:srgbClr val="0070C0"/>
                </a:solidFill>
              </a:rPr>
              <a:t>Invoke-</a:t>
            </a:r>
            <a:r>
              <a:rPr lang="en-AU" sz="2800" dirty="0" err="1">
                <a:solidFill>
                  <a:srgbClr val="0070C0"/>
                </a:solidFill>
              </a:rPr>
              <a:t>DbcCheck</a:t>
            </a:r>
            <a:r>
              <a:rPr lang="en-AU" sz="2800" dirty="0">
                <a:solidFill>
                  <a:srgbClr val="0070C0"/>
                </a:solidFill>
              </a:rPr>
              <a:t> </a:t>
            </a:r>
            <a:r>
              <a:rPr lang="en-AU" sz="2800" dirty="0"/>
              <a:t>-Show </a:t>
            </a:r>
            <a:r>
              <a:rPr lang="en-AU" sz="2800" dirty="0">
                <a:solidFill>
                  <a:srgbClr val="7030A0"/>
                </a:solidFill>
              </a:rPr>
              <a:t>Summary</a:t>
            </a:r>
            <a:r>
              <a:rPr lang="en-AU" sz="2800" dirty="0"/>
              <a:t> -</a:t>
            </a:r>
            <a:r>
              <a:rPr lang="en-AU" sz="2800" dirty="0" err="1"/>
              <a:t>PassThru</a:t>
            </a:r>
            <a:r>
              <a:rPr lang="en-AU" sz="2800" dirty="0"/>
              <a:t> -</a:t>
            </a:r>
            <a:r>
              <a:rPr lang="en-AU" sz="2800" dirty="0" err="1"/>
              <a:t>OutputFile</a:t>
            </a:r>
            <a:r>
              <a:rPr lang="en-AU" sz="2800" dirty="0"/>
              <a:t> $(</a:t>
            </a:r>
            <a:r>
              <a:rPr lang="en-AU" sz="2800" dirty="0" err="1">
                <a:solidFill>
                  <a:srgbClr val="0070C0"/>
                </a:solidFill>
              </a:rPr>
              <a:t>System.WorkingDirectory</a:t>
            </a:r>
            <a:r>
              <a:rPr lang="en-AU" sz="2800" dirty="0"/>
              <a:t>)\</a:t>
            </a:r>
            <a:r>
              <a:rPr lang="en-AU" sz="2800" dirty="0">
                <a:solidFill>
                  <a:srgbClr val="7030A0"/>
                </a:solidFill>
              </a:rPr>
              <a:t>Test-</a:t>
            </a:r>
            <a:r>
              <a:rPr lang="en-AU" sz="2800" dirty="0" err="1">
                <a:solidFill>
                  <a:srgbClr val="7030A0"/>
                </a:solidFill>
              </a:rPr>
              <a:t>Results.xml</a:t>
            </a:r>
            <a:r>
              <a:rPr lang="en-AU" sz="2800" dirty="0">
                <a:solidFill>
                  <a:srgbClr val="7030A0"/>
                </a:solidFill>
              </a:rPr>
              <a:t> </a:t>
            </a:r>
          </a:p>
          <a:p>
            <a:endParaRPr lang="en-AU" sz="2800" dirty="0"/>
          </a:p>
          <a:p>
            <a:endParaRPr lang="en-US" dirty="0"/>
          </a:p>
        </p:txBody>
      </p:sp>
    </p:spTree>
    <p:extLst>
      <p:ext uri="{BB962C8B-B14F-4D97-AF65-F5344CB8AC3E}">
        <p14:creationId xmlns:p14="http://schemas.microsoft.com/office/powerpoint/2010/main" val="1844280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29A89-A125-D045-A6EC-1623C90746C2}"/>
              </a:ext>
            </a:extLst>
          </p:cNvPr>
          <p:cNvSpPr>
            <a:spLocks noGrp="1"/>
          </p:cNvSpPr>
          <p:nvPr>
            <p:ph type="title"/>
          </p:nvPr>
        </p:nvSpPr>
        <p:spPr/>
        <p:txBody>
          <a:bodyPr/>
          <a:lstStyle/>
          <a:p>
            <a:r>
              <a:rPr lang="en-AU" dirty="0"/>
              <a:t>Dbachecks – Output</a:t>
            </a:r>
            <a:endParaRPr lang="en-US" dirty="0"/>
          </a:p>
        </p:txBody>
      </p:sp>
      <p:sp>
        <p:nvSpPr>
          <p:cNvPr id="5" name="Content Placeholder 4">
            <a:extLst>
              <a:ext uri="{FF2B5EF4-FFF2-40B4-BE49-F238E27FC236}">
                <a16:creationId xmlns:a16="http://schemas.microsoft.com/office/drawing/2014/main" id="{C543727A-460F-C34E-BF17-E7D68EA504E6}"/>
              </a:ext>
            </a:extLst>
          </p:cNvPr>
          <p:cNvSpPr>
            <a:spLocks noGrp="1"/>
          </p:cNvSpPr>
          <p:nvPr>
            <p:ph idx="1"/>
          </p:nvPr>
        </p:nvSpPr>
        <p:spPr>
          <a:xfrm>
            <a:off x="360125" y="1439813"/>
            <a:ext cx="10800000" cy="4680000"/>
          </a:xfrm>
        </p:spPr>
        <p:txBody>
          <a:bodyPr/>
          <a:lstStyle/>
          <a:p>
            <a:r>
              <a:rPr lang="en-AU" sz="2800" dirty="0"/>
              <a:t>Output Data as </a:t>
            </a:r>
            <a:r>
              <a:rPr lang="en-AU" sz="2800" dirty="0" err="1"/>
              <a:t>PowerBI</a:t>
            </a:r>
            <a:r>
              <a:rPr lang="en-AU" sz="2800" dirty="0"/>
              <a:t> Dashboard Report</a:t>
            </a:r>
          </a:p>
          <a:p>
            <a:endParaRPr lang="en-AU" sz="2800" dirty="0"/>
          </a:p>
          <a:p>
            <a:endParaRPr lang="en-US" dirty="0"/>
          </a:p>
        </p:txBody>
      </p:sp>
      <p:pic>
        <p:nvPicPr>
          <p:cNvPr id="28674" name="Picture 2" descr="page30image3817888">
            <a:extLst>
              <a:ext uri="{FF2B5EF4-FFF2-40B4-BE49-F238E27FC236}">
                <a16:creationId xmlns:a16="http://schemas.microsoft.com/office/drawing/2014/main" id="{03037BEC-6C03-E145-95CD-7D9099A9DB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253" y="2050473"/>
            <a:ext cx="7230345" cy="406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541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endParaRPr lang="en-US" dirty="0"/>
          </a:p>
        </p:txBody>
      </p:sp>
      <p:pic>
        <p:nvPicPr>
          <p:cNvPr id="4" name="Picture 3"/>
          <p:cNvPicPr>
            <a:picLocks noChangeAspect="1"/>
          </p:cNvPicPr>
          <p:nvPr/>
        </p:nvPicPr>
        <p:blipFill>
          <a:blip r:embed="rId3"/>
          <a:stretch>
            <a:fillRect/>
          </a:stretch>
        </p:blipFill>
        <p:spPr>
          <a:xfrm>
            <a:off x="3666057" y="2051323"/>
            <a:ext cx="4050109" cy="3240088"/>
          </a:xfrm>
          <a:prstGeom prst="rect">
            <a:avLst/>
          </a:prstGeom>
        </p:spPr>
      </p:pic>
      <p:pic>
        <p:nvPicPr>
          <p:cNvPr id="7" name="Picture 1" descr="page18image3824384">
            <a:extLst>
              <a:ext uri="{FF2B5EF4-FFF2-40B4-BE49-F238E27FC236}">
                <a16:creationId xmlns:a16="http://schemas.microsoft.com/office/drawing/2014/main" id="{0EDEDC5B-FA96-2248-8304-C4A7282B96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5289" y="0"/>
            <a:ext cx="1346653" cy="134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037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77CEF6-7931-489F-A719-AB556C385D34}"/>
              </a:ext>
            </a:extLst>
          </p:cNvPr>
          <p:cNvPicPr>
            <a:picLocks noChangeAspect="1"/>
          </p:cNvPicPr>
          <p:nvPr/>
        </p:nvPicPr>
        <p:blipFill>
          <a:blip r:embed="rId3"/>
          <a:stretch>
            <a:fillRect/>
          </a:stretch>
        </p:blipFill>
        <p:spPr>
          <a:xfrm>
            <a:off x="-70684" y="6142912"/>
            <a:ext cx="11517311" cy="321807"/>
          </a:xfrm>
          <a:prstGeom prst="rect">
            <a:avLst/>
          </a:prstGeom>
        </p:spPr>
      </p:pic>
      <p:pic>
        <p:nvPicPr>
          <p:cNvPr id="5" name="Picture 4" descr="A picture containing sky, light, antenna, outdoor&#10;&#10;Description generated with very high confidence">
            <a:extLst>
              <a:ext uri="{FF2B5EF4-FFF2-40B4-BE49-F238E27FC236}">
                <a16:creationId xmlns:a16="http://schemas.microsoft.com/office/drawing/2014/main" id="{587CB54D-E9ED-418D-8D5F-1EBCDD8D81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62" y="-441736"/>
            <a:ext cx="11571175" cy="7492113"/>
          </a:xfrm>
          <a:prstGeom prst="rect">
            <a:avLst/>
          </a:prstGeom>
        </p:spPr>
      </p:pic>
      <p:sp>
        <p:nvSpPr>
          <p:cNvPr id="2" name="Rectangle 1">
            <a:extLst>
              <a:ext uri="{FF2B5EF4-FFF2-40B4-BE49-F238E27FC236}">
                <a16:creationId xmlns:a16="http://schemas.microsoft.com/office/drawing/2014/main" id="{B2B0AC31-469B-4398-AD02-AB13EE30FF3B}"/>
              </a:ext>
            </a:extLst>
          </p:cNvPr>
          <p:cNvSpPr/>
          <p:nvPr/>
        </p:nvSpPr>
        <p:spPr>
          <a:xfrm>
            <a:off x="180892" y="5893682"/>
            <a:ext cx="3439147" cy="354071"/>
          </a:xfrm>
          <a:prstGeom prst="rect">
            <a:avLst/>
          </a:prstGeom>
        </p:spPr>
        <p:txBody>
          <a:bodyPr wrap="none">
            <a:spAutoFit/>
          </a:bodyPr>
          <a:lstStyle/>
          <a:p>
            <a:pPr defTabSz="864017">
              <a:defRPr/>
            </a:pPr>
            <a:r>
              <a:rPr lang="en-GB" sz="1701" dirty="0">
                <a:solidFill>
                  <a:srgbClr val="111111"/>
                </a:solidFill>
                <a:latin typeface="-apple-system"/>
              </a:rPr>
              <a:t>Photo by </a:t>
            </a:r>
            <a:r>
              <a:rPr lang="en-GB" sz="1701" dirty="0">
                <a:solidFill>
                  <a:srgbClr val="999999"/>
                </a:solidFill>
                <a:latin typeface="-apple-system"/>
                <a:hlinkClick r:id="rId5"/>
              </a:rPr>
              <a:t>Slava Bowman</a:t>
            </a:r>
            <a:r>
              <a:rPr lang="en-GB" sz="1701" dirty="0">
                <a:solidFill>
                  <a:srgbClr val="111111"/>
                </a:solidFill>
                <a:latin typeface="-apple-system"/>
              </a:rPr>
              <a:t> on </a:t>
            </a:r>
            <a:r>
              <a:rPr lang="en-GB" sz="1701" dirty="0" err="1">
                <a:solidFill>
                  <a:srgbClr val="999999"/>
                </a:solidFill>
                <a:latin typeface="-apple-system"/>
                <a:hlinkClick r:id="rId6"/>
              </a:rPr>
              <a:t>Unsplash</a:t>
            </a:r>
            <a:endParaRPr lang="en-GB" sz="1701" dirty="0">
              <a:solidFill>
                <a:srgbClr val="000000"/>
              </a:solidFill>
              <a:latin typeface="Segoe UI"/>
            </a:endParaRPr>
          </a:p>
        </p:txBody>
      </p:sp>
      <p:sp>
        <p:nvSpPr>
          <p:cNvPr id="6" name="TextBox 5">
            <a:extLst>
              <a:ext uri="{FF2B5EF4-FFF2-40B4-BE49-F238E27FC236}">
                <a16:creationId xmlns:a16="http://schemas.microsoft.com/office/drawing/2014/main" id="{D86B5092-21C9-40F8-AC5B-0E5620C6A5AF}"/>
              </a:ext>
            </a:extLst>
          </p:cNvPr>
          <p:cNvSpPr txBox="1"/>
          <p:nvPr/>
        </p:nvSpPr>
        <p:spPr>
          <a:xfrm>
            <a:off x="1133463" y="586494"/>
            <a:ext cx="9593766" cy="790345"/>
          </a:xfrm>
          <a:prstGeom prst="rect">
            <a:avLst/>
          </a:prstGeom>
          <a:noFill/>
        </p:spPr>
        <p:txBody>
          <a:bodyPr wrap="square" rtlCol="0">
            <a:spAutoFit/>
          </a:bodyPr>
          <a:lstStyle/>
          <a:p>
            <a:pPr defTabSz="864017">
              <a:defRPr/>
            </a:pPr>
            <a:r>
              <a:rPr lang="en-GB" sz="4536" dirty="0">
                <a:solidFill>
                  <a:srgbClr val="000000"/>
                </a:solidFill>
                <a:latin typeface="Segoe UI"/>
              </a:rPr>
              <a:t>Installation on a connected machine</a:t>
            </a:r>
          </a:p>
        </p:txBody>
      </p:sp>
    </p:spTree>
    <p:extLst>
      <p:ext uri="{BB962C8B-B14F-4D97-AF65-F5344CB8AC3E}">
        <p14:creationId xmlns:p14="http://schemas.microsoft.com/office/powerpoint/2010/main" val="220590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72139" y="259507"/>
            <a:ext cx="7776210" cy="1080029"/>
          </a:xfrm>
          <a:prstGeom prst="rect">
            <a:avLst/>
          </a:prstGeom>
        </p:spPr>
        <p:txBody>
          <a:bodyPr/>
          <a:lstStyle>
            <a:lvl1pPr algn="l" defTabSz="457200" rtl="0" eaLnBrk="1" latinLnBrk="0" hangingPunct="1">
              <a:spcBef>
                <a:spcPct val="0"/>
              </a:spcBef>
              <a:buNone/>
              <a:defRPr sz="3500" b="0" i="0" kern="1200">
                <a:solidFill>
                  <a:srgbClr val="19405F"/>
                </a:solidFill>
                <a:latin typeface="Source Sans Pro Light"/>
                <a:ea typeface="+mj-ea"/>
                <a:cs typeface="Source Sans Pro Light"/>
              </a:defRPr>
            </a:lvl1pPr>
          </a:lstStyle>
          <a:p>
            <a:r>
              <a:rPr lang="en-US" sz="4400" dirty="0">
                <a:solidFill>
                  <a:schemeClr val="accent1"/>
                </a:solidFill>
                <a:latin typeface="+mj-lt"/>
                <a:cs typeface="+mj-cs"/>
              </a:rPr>
              <a:t>Agenda:</a:t>
            </a:r>
            <a:endParaRPr lang="en-US" sz="4536" dirty="0"/>
          </a:p>
        </p:txBody>
      </p:sp>
      <p:sp>
        <p:nvSpPr>
          <p:cNvPr id="5" name="Content Placeholder 2"/>
          <p:cNvSpPr txBox="1">
            <a:spLocks/>
          </p:cNvSpPr>
          <p:nvPr/>
        </p:nvSpPr>
        <p:spPr>
          <a:xfrm>
            <a:off x="1872139" y="1512041"/>
            <a:ext cx="7776210" cy="4276616"/>
          </a:xfrm>
          <a:prstGeom prst="rect">
            <a:avLst/>
          </a:prstGeom>
        </p:spPr>
        <p:txBody>
          <a:bodyPr/>
          <a:lstStyle>
            <a:lvl1pPr marL="342900" indent="-342900" algn="l" defTabSz="457200" rtl="0" eaLnBrk="1" latinLnBrk="0" hangingPunct="1">
              <a:spcBef>
                <a:spcPct val="20000"/>
              </a:spcBef>
              <a:buClr>
                <a:schemeClr val="bg1">
                  <a:lumMod val="65000"/>
                </a:schemeClr>
              </a:buClr>
              <a:buFont typeface="Arial"/>
              <a:buChar char="•"/>
              <a:defRPr sz="3000" kern="1200">
                <a:solidFill>
                  <a:schemeClr val="tx2"/>
                </a:solidFill>
                <a:latin typeface="Source Sans Pro"/>
                <a:ea typeface="+mn-ea"/>
                <a:cs typeface="Source Sans Pro"/>
              </a:defRPr>
            </a:lvl1pPr>
            <a:lvl2pPr marL="742950" indent="-285750" algn="l" defTabSz="457200" rtl="0" eaLnBrk="1" latinLnBrk="0" hangingPunct="1">
              <a:spcBef>
                <a:spcPct val="20000"/>
              </a:spcBef>
              <a:buClr>
                <a:schemeClr val="bg1">
                  <a:lumMod val="65000"/>
                </a:schemeClr>
              </a:buClr>
              <a:buFont typeface="Arial"/>
              <a:buChar char="•"/>
              <a:defRPr sz="2600" kern="1200">
                <a:solidFill>
                  <a:schemeClr val="tx2"/>
                </a:solidFill>
                <a:latin typeface="Source Sans Pro"/>
                <a:ea typeface="+mn-ea"/>
                <a:cs typeface="Source Sans Pro"/>
              </a:defRPr>
            </a:lvl2pPr>
            <a:lvl3pPr marL="1143000" indent="-228600" algn="l" defTabSz="457200" rtl="0" eaLnBrk="1" latinLnBrk="0" hangingPunct="1">
              <a:spcBef>
                <a:spcPct val="20000"/>
              </a:spcBef>
              <a:buClr>
                <a:schemeClr val="bg1">
                  <a:lumMod val="65000"/>
                </a:schemeClr>
              </a:buClr>
              <a:buFont typeface="Arial"/>
              <a:buChar char="•"/>
              <a:defRPr sz="2200" kern="1200">
                <a:solidFill>
                  <a:schemeClr val="tx2"/>
                </a:solidFill>
                <a:latin typeface="Source Sans Pro"/>
                <a:ea typeface="+mn-ea"/>
                <a:cs typeface="Source Sans Pro"/>
              </a:defRPr>
            </a:lvl3pPr>
            <a:lvl4pPr marL="1600200" indent="-228600" algn="l" defTabSz="457200" rtl="0" eaLnBrk="1" latinLnBrk="0" hangingPunct="1">
              <a:spcBef>
                <a:spcPct val="20000"/>
              </a:spcBef>
              <a:buClr>
                <a:schemeClr val="bg1">
                  <a:lumMod val="65000"/>
                </a:schemeClr>
              </a:buClr>
              <a:buFont typeface="Arial"/>
              <a:buChar char="•"/>
              <a:defRPr sz="1800" kern="1200">
                <a:solidFill>
                  <a:schemeClr val="tx2"/>
                </a:solidFill>
                <a:latin typeface="Source Sans Pro"/>
                <a:ea typeface="+mn-ea"/>
                <a:cs typeface="Source Sans Pro"/>
              </a:defRPr>
            </a:lvl4pPr>
            <a:lvl5pPr marL="2057400" indent="-228600" algn="l" defTabSz="457200" rtl="0" eaLnBrk="1" latinLnBrk="0" hangingPunct="1">
              <a:spcBef>
                <a:spcPct val="20000"/>
              </a:spcBef>
              <a:buClr>
                <a:schemeClr val="bg1">
                  <a:lumMod val="65000"/>
                </a:schemeClr>
              </a:buClr>
              <a:buFont typeface="Arial"/>
              <a:buChar char="•"/>
              <a:defRPr sz="1600" kern="1200">
                <a:solidFill>
                  <a:schemeClr val="tx2"/>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402" dirty="0"/>
              <a:t>Background</a:t>
            </a:r>
          </a:p>
          <a:p>
            <a:pPr>
              <a:lnSpc>
                <a:spcPct val="150000"/>
              </a:lnSpc>
            </a:pPr>
            <a:r>
              <a:rPr lang="en-US" sz="3402" dirty="0"/>
              <a:t>Goals and Challenges</a:t>
            </a:r>
          </a:p>
          <a:p>
            <a:pPr>
              <a:lnSpc>
                <a:spcPct val="150000"/>
              </a:lnSpc>
            </a:pPr>
            <a:r>
              <a:rPr lang="en-US" sz="3402" dirty="0"/>
              <a:t>Solution</a:t>
            </a:r>
          </a:p>
          <a:p>
            <a:pPr>
              <a:lnSpc>
                <a:spcPct val="150000"/>
              </a:lnSpc>
            </a:pPr>
            <a:r>
              <a:rPr lang="en-US" sz="3402" dirty="0"/>
              <a:t>Demo</a:t>
            </a:r>
          </a:p>
          <a:p>
            <a:pPr lvl="1">
              <a:lnSpc>
                <a:spcPct val="150000"/>
              </a:lnSpc>
            </a:pPr>
            <a:endParaRPr lang="en-US" sz="3002" dirty="0"/>
          </a:p>
        </p:txBody>
      </p:sp>
    </p:spTree>
    <p:extLst>
      <p:ext uri="{BB962C8B-B14F-4D97-AF65-F5344CB8AC3E}">
        <p14:creationId xmlns:p14="http://schemas.microsoft.com/office/powerpoint/2010/main" val="5499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77CEF6-7931-489F-A719-AB556C385D34}"/>
              </a:ext>
            </a:extLst>
          </p:cNvPr>
          <p:cNvPicPr>
            <a:picLocks noChangeAspect="1"/>
          </p:cNvPicPr>
          <p:nvPr/>
        </p:nvPicPr>
        <p:blipFill>
          <a:blip r:embed="rId3"/>
          <a:stretch>
            <a:fillRect/>
          </a:stretch>
        </p:blipFill>
        <p:spPr>
          <a:xfrm>
            <a:off x="-70684" y="6142912"/>
            <a:ext cx="11517311" cy="321807"/>
          </a:xfrm>
          <a:prstGeom prst="rect">
            <a:avLst/>
          </a:prstGeom>
        </p:spPr>
      </p:pic>
      <p:pic>
        <p:nvPicPr>
          <p:cNvPr id="5" name="Picture 4" descr="A picture containing sky, light, antenna, outdoor&#10;&#10;Description generated with very high confidence">
            <a:extLst>
              <a:ext uri="{FF2B5EF4-FFF2-40B4-BE49-F238E27FC236}">
                <a16:creationId xmlns:a16="http://schemas.microsoft.com/office/drawing/2014/main" id="{587CB54D-E9ED-418D-8D5F-1EBCDD8D81A9}"/>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9462" y="-441736"/>
            <a:ext cx="11571175" cy="7492113"/>
          </a:xfrm>
          <a:prstGeom prst="rect">
            <a:avLst/>
          </a:prstGeom>
        </p:spPr>
      </p:pic>
      <p:sp>
        <p:nvSpPr>
          <p:cNvPr id="2" name="Rectangle 1">
            <a:extLst>
              <a:ext uri="{FF2B5EF4-FFF2-40B4-BE49-F238E27FC236}">
                <a16:creationId xmlns:a16="http://schemas.microsoft.com/office/drawing/2014/main" id="{B2B0AC31-469B-4398-AD02-AB13EE30FF3B}"/>
              </a:ext>
            </a:extLst>
          </p:cNvPr>
          <p:cNvSpPr/>
          <p:nvPr/>
        </p:nvSpPr>
        <p:spPr>
          <a:xfrm>
            <a:off x="180892" y="5893682"/>
            <a:ext cx="3439147" cy="354071"/>
          </a:xfrm>
          <a:prstGeom prst="rect">
            <a:avLst/>
          </a:prstGeom>
        </p:spPr>
        <p:txBody>
          <a:bodyPr wrap="none">
            <a:spAutoFit/>
          </a:bodyPr>
          <a:lstStyle/>
          <a:p>
            <a:pPr defTabSz="864017">
              <a:defRPr/>
            </a:pPr>
            <a:r>
              <a:rPr lang="en-GB" sz="1701" dirty="0">
                <a:solidFill>
                  <a:srgbClr val="111111"/>
                </a:solidFill>
                <a:latin typeface="-apple-system"/>
              </a:rPr>
              <a:t>Photo by </a:t>
            </a:r>
            <a:r>
              <a:rPr lang="en-GB" sz="1701" dirty="0">
                <a:solidFill>
                  <a:srgbClr val="999999"/>
                </a:solidFill>
                <a:latin typeface="-apple-system"/>
                <a:hlinkClick r:id="rId5"/>
              </a:rPr>
              <a:t>Slava Bowman</a:t>
            </a:r>
            <a:r>
              <a:rPr lang="en-GB" sz="1701" dirty="0">
                <a:solidFill>
                  <a:srgbClr val="111111"/>
                </a:solidFill>
                <a:latin typeface="-apple-system"/>
              </a:rPr>
              <a:t> on </a:t>
            </a:r>
            <a:r>
              <a:rPr lang="en-GB" sz="1701" dirty="0" err="1">
                <a:solidFill>
                  <a:srgbClr val="999999"/>
                </a:solidFill>
                <a:latin typeface="-apple-system"/>
                <a:hlinkClick r:id="rId6"/>
              </a:rPr>
              <a:t>Unsplash</a:t>
            </a:r>
            <a:endParaRPr lang="en-GB" sz="1701" dirty="0">
              <a:solidFill>
                <a:srgbClr val="000000"/>
              </a:solidFill>
              <a:latin typeface="Segoe UI"/>
            </a:endParaRPr>
          </a:p>
        </p:txBody>
      </p:sp>
      <p:sp>
        <p:nvSpPr>
          <p:cNvPr id="6" name="TextBox 5">
            <a:extLst>
              <a:ext uri="{FF2B5EF4-FFF2-40B4-BE49-F238E27FC236}">
                <a16:creationId xmlns:a16="http://schemas.microsoft.com/office/drawing/2014/main" id="{D86B5092-21C9-40F8-AC5B-0E5620C6A5AF}"/>
              </a:ext>
            </a:extLst>
          </p:cNvPr>
          <p:cNvSpPr txBox="1"/>
          <p:nvPr/>
        </p:nvSpPr>
        <p:spPr>
          <a:xfrm>
            <a:off x="1133463" y="586494"/>
            <a:ext cx="9593766" cy="790345"/>
          </a:xfrm>
          <a:prstGeom prst="rect">
            <a:avLst/>
          </a:prstGeom>
          <a:noFill/>
        </p:spPr>
        <p:txBody>
          <a:bodyPr wrap="square" rtlCol="0">
            <a:spAutoFit/>
          </a:bodyPr>
          <a:lstStyle/>
          <a:p>
            <a:pPr defTabSz="864017">
              <a:defRPr/>
            </a:pPr>
            <a:r>
              <a:rPr lang="en-GB" sz="4536" dirty="0">
                <a:solidFill>
                  <a:srgbClr val="000000"/>
                </a:solidFill>
                <a:latin typeface="Segoe UI"/>
              </a:rPr>
              <a:t>Installation on a connected machine</a:t>
            </a:r>
          </a:p>
        </p:txBody>
      </p:sp>
      <p:sp>
        <p:nvSpPr>
          <p:cNvPr id="3" name="TextBox 2">
            <a:extLst>
              <a:ext uri="{FF2B5EF4-FFF2-40B4-BE49-F238E27FC236}">
                <a16:creationId xmlns:a16="http://schemas.microsoft.com/office/drawing/2014/main" id="{A29B6845-5056-4C93-863D-97601D9A41A0}"/>
              </a:ext>
            </a:extLst>
          </p:cNvPr>
          <p:cNvSpPr txBox="1"/>
          <p:nvPr/>
        </p:nvSpPr>
        <p:spPr>
          <a:xfrm>
            <a:off x="1131929" y="2165129"/>
            <a:ext cx="9253561" cy="441339"/>
          </a:xfrm>
          <a:prstGeom prst="rect">
            <a:avLst/>
          </a:prstGeom>
          <a:solidFill>
            <a:srgbClr val="012456"/>
          </a:solidFill>
        </p:spPr>
        <p:txBody>
          <a:bodyPr wrap="square" rtlCol="0">
            <a:spAutoFit/>
          </a:bodyPr>
          <a:lstStyle/>
          <a:p>
            <a:pPr defTabSz="864017">
              <a:defRPr sz="2400">
                <a:latin typeface="Segoe UI Semilight"/>
                <a:ea typeface="Segoe UI Semilight"/>
                <a:cs typeface="Segoe UI Semilight"/>
                <a:sym typeface="Segoe UI Semilight"/>
              </a:defRPr>
            </a:pPr>
            <a:r>
              <a:rPr lang="en-US" sz="2268" dirty="0">
                <a:solidFill>
                  <a:srgbClr val="FFFFFF"/>
                </a:solidFill>
                <a:latin typeface="Lucida Console" panose="020B0609040504020204" pitchFamily="49" charset="0"/>
                <a:cs typeface="Calibri" panose="020F0502020204030204" pitchFamily="34" charset="0"/>
                <a:sym typeface="Segoe UI Semilight"/>
              </a:rPr>
              <a:t>PS &gt; Install-Module dbachecks</a:t>
            </a:r>
          </a:p>
        </p:txBody>
      </p:sp>
      <p:sp>
        <p:nvSpPr>
          <p:cNvPr id="9" name="TextBox 8">
            <a:extLst>
              <a:ext uri="{FF2B5EF4-FFF2-40B4-BE49-F238E27FC236}">
                <a16:creationId xmlns:a16="http://schemas.microsoft.com/office/drawing/2014/main" id="{8725B948-0F4A-4331-AC1E-9559A69499DF}"/>
              </a:ext>
            </a:extLst>
          </p:cNvPr>
          <p:cNvSpPr txBox="1"/>
          <p:nvPr/>
        </p:nvSpPr>
        <p:spPr>
          <a:xfrm>
            <a:off x="1139345" y="4137355"/>
            <a:ext cx="9253561" cy="441339"/>
          </a:xfrm>
          <a:prstGeom prst="rect">
            <a:avLst/>
          </a:prstGeom>
          <a:solidFill>
            <a:srgbClr val="012456"/>
          </a:solidFill>
        </p:spPr>
        <p:txBody>
          <a:bodyPr wrap="square" rtlCol="0">
            <a:spAutoFit/>
          </a:bodyPr>
          <a:lstStyle/>
          <a:p>
            <a:pPr defTabSz="864017">
              <a:defRPr sz="2400">
                <a:latin typeface="Segoe UI Semilight"/>
                <a:ea typeface="Segoe UI Semilight"/>
                <a:cs typeface="Segoe UI Semilight"/>
                <a:sym typeface="Segoe UI Semilight"/>
              </a:defRPr>
            </a:pPr>
            <a:r>
              <a:rPr lang="en-US" sz="2268" dirty="0">
                <a:solidFill>
                  <a:srgbClr val="FFFFFF"/>
                </a:solidFill>
                <a:latin typeface="Lucida Console" panose="020B0609040504020204" pitchFamily="49" charset="0"/>
                <a:cs typeface="Calibri" panose="020F0502020204030204" pitchFamily="34" charset="0"/>
                <a:sym typeface="Segoe UI Semilight"/>
              </a:rPr>
              <a:t>PS &gt; Install-Module dbachecks –Scope </a:t>
            </a:r>
            <a:r>
              <a:rPr lang="en-US" sz="2268" dirty="0" err="1">
                <a:solidFill>
                  <a:srgbClr val="FFFFFF"/>
                </a:solidFill>
                <a:latin typeface="Lucida Console" panose="020B0609040504020204" pitchFamily="49" charset="0"/>
                <a:cs typeface="Calibri" panose="020F0502020204030204" pitchFamily="34" charset="0"/>
                <a:sym typeface="Segoe UI Semilight"/>
              </a:rPr>
              <a:t>CurrentUser</a:t>
            </a:r>
            <a:endParaRPr lang="en-GB" sz="2268" dirty="0">
              <a:solidFill>
                <a:srgbClr val="FFFFFF"/>
              </a:solidFill>
              <a:latin typeface="Lucida Console" panose="020B0609040504020204" pitchFamily="49" charset="0"/>
              <a:cs typeface="Segoe UI Semilight"/>
              <a:sym typeface="Segoe UI Semilight"/>
            </a:endParaRPr>
          </a:p>
        </p:txBody>
      </p:sp>
    </p:spTree>
    <p:extLst>
      <p:ext uri="{BB962C8B-B14F-4D97-AF65-F5344CB8AC3E}">
        <p14:creationId xmlns:p14="http://schemas.microsoft.com/office/powerpoint/2010/main" val="225360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77CEF6-7931-489F-A719-AB556C385D34}"/>
              </a:ext>
            </a:extLst>
          </p:cNvPr>
          <p:cNvPicPr>
            <a:picLocks noChangeAspect="1"/>
          </p:cNvPicPr>
          <p:nvPr/>
        </p:nvPicPr>
        <p:blipFill>
          <a:blip r:embed="rId3"/>
          <a:stretch>
            <a:fillRect/>
          </a:stretch>
        </p:blipFill>
        <p:spPr>
          <a:xfrm>
            <a:off x="-70684" y="6142912"/>
            <a:ext cx="11517311" cy="321807"/>
          </a:xfrm>
          <a:prstGeom prst="rect">
            <a:avLst/>
          </a:prstGeom>
        </p:spPr>
      </p:pic>
      <p:pic>
        <p:nvPicPr>
          <p:cNvPr id="10" name="Picture 9" descr="A picture containing grass, outdoor, mountain, sky&#10;&#10;Description generated with very high confidence">
            <a:extLst>
              <a:ext uri="{FF2B5EF4-FFF2-40B4-BE49-F238E27FC236}">
                <a16:creationId xmlns:a16="http://schemas.microsoft.com/office/drawing/2014/main" id="{047D2ADB-3E38-455B-BD8C-617C1380FB7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344" b="-1294"/>
          <a:stretch/>
        </p:blipFill>
        <p:spPr>
          <a:xfrm>
            <a:off x="1589" y="0"/>
            <a:ext cx="11517311" cy="6599233"/>
          </a:xfrm>
          <a:prstGeom prst="rect">
            <a:avLst/>
          </a:prstGeom>
        </p:spPr>
      </p:pic>
      <p:sp>
        <p:nvSpPr>
          <p:cNvPr id="6" name="TextBox 5">
            <a:extLst>
              <a:ext uri="{FF2B5EF4-FFF2-40B4-BE49-F238E27FC236}">
                <a16:creationId xmlns:a16="http://schemas.microsoft.com/office/drawing/2014/main" id="{D86B5092-21C9-40F8-AC5B-0E5620C6A5AF}"/>
              </a:ext>
            </a:extLst>
          </p:cNvPr>
          <p:cNvSpPr txBox="1"/>
          <p:nvPr/>
        </p:nvSpPr>
        <p:spPr>
          <a:xfrm>
            <a:off x="2630363" y="812815"/>
            <a:ext cx="8437071" cy="790345"/>
          </a:xfrm>
          <a:prstGeom prst="rect">
            <a:avLst/>
          </a:prstGeom>
          <a:noFill/>
        </p:spPr>
        <p:txBody>
          <a:bodyPr wrap="square" rtlCol="0">
            <a:spAutoFit/>
          </a:bodyPr>
          <a:lstStyle/>
          <a:p>
            <a:pPr defTabSz="864017">
              <a:defRPr/>
            </a:pPr>
            <a:r>
              <a:rPr lang="en-GB" sz="4536" dirty="0">
                <a:solidFill>
                  <a:srgbClr val="000000"/>
                </a:solidFill>
                <a:latin typeface="Segoe UI"/>
              </a:rPr>
              <a:t>Installation in a fortress</a:t>
            </a:r>
          </a:p>
        </p:txBody>
      </p:sp>
      <p:sp>
        <p:nvSpPr>
          <p:cNvPr id="7" name="Rectangle 6">
            <a:extLst>
              <a:ext uri="{FF2B5EF4-FFF2-40B4-BE49-F238E27FC236}">
                <a16:creationId xmlns:a16="http://schemas.microsoft.com/office/drawing/2014/main" id="{156B6D71-E0C9-42B8-BFA4-04D6E0C9EABC}"/>
              </a:ext>
            </a:extLst>
          </p:cNvPr>
          <p:cNvSpPr/>
          <p:nvPr/>
        </p:nvSpPr>
        <p:spPr>
          <a:xfrm>
            <a:off x="180891" y="5968420"/>
            <a:ext cx="3771866" cy="354071"/>
          </a:xfrm>
          <a:prstGeom prst="rect">
            <a:avLst/>
          </a:prstGeom>
        </p:spPr>
        <p:txBody>
          <a:bodyPr wrap="none">
            <a:spAutoFit/>
          </a:bodyPr>
          <a:lstStyle/>
          <a:p>
            <a:pPr defTabSz="864017">
              <a:defRPr/>
            </a:pPr>
            <a:r>
              <a:rPr lang="pl-PL" sz="1701" dirty="0">
                <a:solidFill>
                  <a:srgbClr val="111111"/>
                </a:solidFill>
                <a:latin typeface="-apple-system"/>
              </a:rPr>
              <a:t>Photo by </a:t>
            </a:r>
            <a:r>
              <a:rPr lang="pl-PL" sz="1701" dirty="0">
                <a:solidFill>
                  <a:srgbClr val="999999"/>
                </a:solidFill>
                <a:latin typeface="-apple-system"/>
                <a:hlinkClick r:id="rId5"/>
              </a:rPr>
              <a:t>Klára Koszeghyova</a:t>
            </a:r>
            <a:r>
              <a:rPr lang="pl-PL" sz="1701" dirty="0">
                <a:solidFill>
                  <a:srgbClr val="111111"/>
                </a:solidFill>
                <a:latin typeface="-apple-system"/>
              </a:rPr>
              <a:t> on </a:t>
            </a:r>
            <a:r>
              <a:rPr lang="pl-PL" sz="1701" dirty="0">
                <a:solidFill>
                  <a:srgbClr val="999999"/>
                </a:solidFill>
                <a:latin typeface="-apple-system"/>
                <a:hlinkClick r:id="rId6"/>
              </a:rPr>
              <a:t>Unsplash</a:t>
            </a:r>
            <a:endParaRPr lang="en-GB" sz="1701" dirty="0">
              <a:solidFill>
                <a:srgbClr val="000000"/>
              </a:solidFill>
              <a:latin typeface="Segoe UI"/>
            </a:endParaRPr>
          </a:p>
        </p:txBody>
      </p:sp>
    </p:spTree>
    <p:extLst>
      <p:ext uri="{BB962C8B-B14F-4D97-AF65-F5344CB8AC3E}">
        <p14:creationId xmlns:p14="http://schemas.microsoft.com/office/powerpoint/2010/main" val="337428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2" descr="https://pbs.twimg.com/media/DFHxRQ3XkAAAEVt.jpg:large">
            <a:extLst>
              <a:ext uri="{FF2B5EF4-FFF2-40B4-BE49-F238E27FC236}">
                <a16:creationId xmlns:a16="http://schemas.microsoft.com/office/drawing/2014/main" id="{94912301-C540-4415-98B5-969C9523F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5" y="-1"/>
            <a:ext cx="11782136" cy="64801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86B5092-21C9-40F8-AC5B-0E5620C6A5AF}"/>
              </a:ext>
            </a:extLst>
          </p:cNvPr>
          <p:cNvSpPr txBox="1"/>
          <p:nvPr/>
        </p:nvSpPr>
        <p:spPr>
          <a:xfrm>
            <a:off x="4535509" y="178248"/>
            <a:ext cx="6983392" cy="557717"/>
          </a:xfrm>
          <a:prstGeom prst="rect">
            <a:avLst/>
          </a:prstGeom>
          <a:noFill/>
        </p:spPr>
        <p:txBody>
          <a:bodyPr wrap="square" rtlCol="0">
            <a:spAutoFit/>
          </a:bodyPr>
          <a:lstStyle/>
          <a:p>
            <a:pPr defTabSz="864017">
              <a:defRPr/>
            </a:pPr>
            <a:r>
              <a:rPr lang="en-GB" sz="3024" dirty="0">
                <a:solidFill>
                  <a:srgbClr val="000000"/>
                </a:solidFill>
                <a:latin typeface="Segoe UI"/>
              </a:rPr>
              <a:t>Whilst we are talking about security</a:t>
            </a:r>
          </a:p>
        </p:txBody>
      </p:sp>
    </p:spTree>
    <p:extLst>
      <p:ext uri="{BB962C8B-B14F-4D97-AF65-F5344CB8AC3E}">
        <p14:creationId xmlns:p14="http://schemas.microsoft.com/office/powerpoint/2010/main" val="4541245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77CEF6-7931-489F-A719-AB556C385D34}"/>
              </a:ext>
            </a:extLst>
          </p:cNvPr>
          <p:cNvPicPr>
            <a:picLocks noChangeAspect="1"/>
          </p:cNvPicPr>
          <p:nvPr/>
        </p:nvPicPr>
        <p:blipFill>
          <a:blip r:embed="rId3"/>
          <a:stretch>
            <a:fillRect/>
          </a:stretch>
        </p:blipFill>
        <p:spPr>
          <a:xfrm>
            <a:off x="-70684" y="6142912"/>
            <a:ext cx="11517311" cy="321807"/>
          </a:xfrm>
          <a:prstGeom prst="rect">
            <a:avLst/>
          </a:prstGeom>
        </p:spPr>
      </p:pic>
      <p:pic>
        <p:nvPicPr>
          <p:cNvPr id="10" name="Picture 9" descr="A picture containing grass, outdoor, mountain, sky&#10;&#10;Description generated with very high confidence">
            <a:extLst>
              <a:ext uri="{FF2B5EF4-FFF2-40B4-BE49-F238E27FC236}">
                <a16:creationId xmlns:a16="http://schemas.microsoft.com/office/drawing/2014/main" id="{047D2ADB-3E38-455B-BD8C-617C1380FB7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344" b="-1294"/>
          <a:stretch/>
        </p:blipFill>
        <p:spPr>
          <a:xfrm>
            <a:off x="1589" y="0"/>
            <a:ext cx="11517311" cy="6599233"/>
          </a:xfrm>
          <a:prstGeom prst="rect">
            <a:avLst/>
          </a:prstGeom>
        </p:spPr>
      </p:pic>
      <p:sp>
        <p:nvSpPr>
          <p:cNvPr id="6" name="TextBox 5">
            <a:extLst>
              <a:ext uri="{FF2B5EF4-FFF2-40B4-BE49-F238E27FC236}">
                <a16:creationId xmlns:a16="http://schemas.microsoft.com/office/drawing/2014/main" id="{D86B5092-21C9-40F8-AC5B-0E5620C6A5AF}"/>
              </a:ext>
            </a:extLst>
          </p:cNvPr>
          <p:cNvSpPr txBox="1"/>
          <p:nvPr/>
        </p:nvSpPr>
        <p:spPr>
          <a:xfrm>
            <a:off x="2630363" y="812815"/>
            <a:ext cx="8437071" cy="790345"/>
          </a:xfrm>
          <a:prstGeom prst="rect">
            <a:avLst/>
          </a:prstGeom>
          <a:noFill/>
        </p:spPr>
        <p:txBody>
          <a:bodyPr wrap="square" rtlCol="0">
            <a:spAutoFit/>
          </a:bodyPr>
          <a:lstStyle/>
          <a:p>
            <a:pPr defTabSz="864017">
              <a:defRPr/>
            </a:pPr>
            <a:r>
              <a:rPr lang="en-GB" sz="4536" dirty="0">
                <a:solidFill>
                  <a:srgbClr val="000000"/>
                </a:solidFill>
                <a:latin typeface="Segoe UI"/>
              </a:rPr>
              <a:t>Installation in a fortress</a:t>
            </a:r>
          </a:p>
        </p:txBody>
      </p:sp>
      <p:sp>
        <p:nvSpPr>
          <p:cNvPr id="3" name="TextBox 2">
            <a:extLst>
              <a:ext uri="{FF2B5EF4-FFF2-40B4-BE49-F238E27FC236}">
                <a16:creationId xmlns:a16="http://schemas.microsoft.com/office/drawing/2014/main" id="{A29B6845-5056-4C93-863D-97601D9A41A0}"/>
              </a:ext>
            </a:extLst>
          </p:cNvPr>
          <p:cNvSpPr txBox="1"/>
          <p:nvPr/>
        </p:nvSpPr>
        <p:spPr>
          <a:xfrm>
            <a:off x="1131929" y="2165129"/>
            <a:ext cx="9253561" cy="441339"/>
          </a:xfrm>
          <a:prstGeom prst="rect">
            <a:avLst/>
          </a:prstGeom>
          <a:solidFill>
            <a:srgbClr val="012456"/>
          </a:solidFill>
        </p:spPr>
        <p:txBody>
          <a:bodyPr wrap="square" rtlCol="0">
            <a:spAutoFit/>
          </a:bodyPr>
          <a:lstStyle/>
          <a:p>
            <a:pPr defTabSz="864017">
              <a:defRPr sz="2400">
                <a:latin typeface="Segoe UI Semilight"/>
                <a:ea typeface="Segoe UI Semilight"/>
                <a:cs typeface="Segoe UI Semilight"/>
                <a:sym typeface="Segoe UI Semilight"/>
              </a:defRPr>
            </a:pPr>
            <a:r>
              <a:rPr lang="en-US" sz="2268" dirty="0">
                <a:solidFill>
                  <a:srgbClr val="FFFFFF"/>
                </a:solidFill>
                <a:latin typeface="Lucida Console" panose="020B0609040504020204" pitchFamily="49" charset="0"/>
                <a:cs typeface="Calibri" panose="020F0502020204030204" pitchFamily="34" charset="0"/>
                <a:sym typeface="Segoe UI Semilight"/>
              </a:rPr>
              <a:t>PS &gt; Save-Module dbachecks –Path C:\SomeDirectory</a:t>
            </a:r>
          </a:p>
        </p:txBody>
      </p:sp>
      <p:sp>
        <p:nvSpPr>
          <p:cNvPr id="7" name="Rectangle 6">
            <a:extLst>
              <a:ext uri="{FF2B5EF4-FFF2-40B4-BE49-F238E27FC236}">
                <a16:creationId xmlns:a16="http://schemas.microsoft.com/office/drawing/2014/main" id="{156B6D71-E0C9-42B8-BFA4-04D6E0C9EABC}"/>
              </a:ext>
            </a:extLst>
          </p:cNvPr>
          <p:cNvSpPr/>
          <p:nvPr/>
        </p:nvSpPr>
        <p:spPr>
          <a:xfrm>
            <a:off x="180891" y="5968420"/>
            <a:ext cx="3771866" cy="354071"/>
          </a:xfrm>
          <a:prstGeom prst="rect">
            <a:avLst/>
          </a:prstGeom>
        </p:spPr>
        <p:txBody>
          <a:bodyPr wrap="none">
            <a:spAutoFit/>
          </a:bodyPr>
          <a:lstStyle/>
          <a:p>
            <a:pPr defTabSz="864017">
              <a:defRPr/>
            </a:pPr>
            <a:r>
              <a:rPr lang="pl-PL" sz="1701" dirty="0">
                <a:solidFill>
                  <a:srgbClr val="111111"/>
                </a:solidFill>
                <a:latin typeface="-apple-system"/>
              </a:rPr>
              <a:t>Photo by </a:t>
            </a:r>
            <a:r>
              <a:rPr lang="pl-PL" sz="1701" dirty="0">
                <a:solidFill>
                  <a:srgbClr val="999999"/>
                </a:solidFill>
                <a:latin typeface="-apple-system"/>
                <a:hlinkClick r:id="rId5"/>
              </a:rPr>
              <a:t>Klára Koszeghyova</a:t>
            </a:r>
            <a:r>
              <a:rPr lang="pl-PL" sz="1701" dirty="0">
                <a:solidFill>
                  <a:srgbClr val="111111"/>
                </a:solidFill>
                <a:latin typeface="-apple-system"/>
              </a:rPr>
              <a:t> on </a:t>
            </a:r>
            <a:r>
              <a:rPr lang="pl-PL" sz="1701" dirty="0">
                <a:solidFill>
                  <a:srgbClr val="999999"/>
                </a:solidFill>
                <a:latin typeface="-apple-system"/>
                <a:hlinkClick r:id="rId6"/>
              </a:rPr>
              <a:t>Unsplash</a:t>
            </a:r>
            <a:endParaRPr lang="en-GB" sz="1701" dirty="0">
              <a:solidFill>
                <a:srgbClr val="000000"/>
              </a:solidFill>
              <a:latin typeface="Segoe UI"/>
            </a:endParaRPr>
          </a:p>
        </p:txBody>
      </p:sp>
      <p:sp>
        <p:nvSpPr>
          <p:cNvPr id="8" name="TextBox 7">
            <a:extLst>
              <a:ext uri="{FF2B5EF4-FFF2-40B4-BE49-F238E27FC236}">
                <a16:creationId xmlns:a16="http://schemas.microsoft.com/office/drawing/2014/main" id="{63319E9D-B76D-478E-B59E-8A5433B739D0}"/>
              </a:ext>
            </a:extLst>
          </p:cNvPr>
          <p:cNvSpPr txBox="1"/>
          <p:nvPr/>
        </p:nvSpPr>
        <p:spPr>
          <a:xfrm>
            <a:off x="1125343" y="3021972"/>
            <a:ext cx="9253561" cy="441339"/>
          </a:xfrm>
          <a:prstGeom prst="rect">
            <a:avLst/>
          </a:prstGeom>
          <a:solidFill>
            <a:srgbClr val="012456"/>
          </a:solidFill>
        </p:spPr>
        <p:txBody>
          <a:bodyPr wrap="square" rtlCol="0">
            <a:spAutoFit/>
          </a:bodyPr>
          <a:lstStyle/>
          <a:p>
            <a:pPr defTabSz="864017">
              <a:defRPr sz="2400">
                <a:latin typeface="Segoe UI Semilight"/>
                <a:ea typeface="Segoe UI Semilight"/>
                <a:cs typeface="Segoe UI Semilight"/>
                <a:sym typeface="Segoe UI Semilight"/>
              </a:defRPr>
            </a:pPr>
            <a:r>
              <a:rPr lang="en-US" sz="2268" dirty="0">
                <a:solidFill>
                  <a:srgbClr val="FFFFFF"/>
                </a:solidFill>
                <a:latin typeface="Lucida Console" panose="020B0609040504020204" pitchFamily="49" charset="0"/>
                <a:cs typeface="Calibri" panose="020F0502020204030204" pitchFamily="34" charset="0"/>
                <a:sym typeface="Segoe UI Semilight"/>
              </a:rPr>
              <a:t>PS &gt; Save-Module Pester –Path C:\SomeDirectory</a:t>
            </a:r>
          </a:p>
        </p:txBody>
      </p:sp>
      <p:sp>
        <p:nvSpPr>
          <p:cNvPr id="9" name="TextBox 8">
            <a:extLst>
              <a:ext uri="{FF2B5EF4-FFF2-40B4-BE49-F238E27FC236}">
                <a16:creationId xmlns:a16="http://schemas.microsoft.com/office/drawing/2014/main" id="{37D037B6-80F4-4E38-B972-097574E540B6}"/>
              </a:ext>
            </a:extLst>
          </p:cNvPr>
          <p:cNvSpPr txBox="1"/>
          <p:nvPr/>
        </p:nvSpPr>
        <p:spPr>
          <a:xfrm>
            <a:off x="1125343" y="4021602"/>
            <a:ext cx="9253561" cy="441339"/>
          </a:xfrm>
          <a:prstGeom prst="rect">
            <a:avLst/>
          </a:prstGeom>
          <a:solidFill>
            <a:srgbClr val="012456"/>
          </a:solidFill>
        </p:spPr>
        <p:txBody>
          <a:bodyPr wrap="square" rtlCol="0">
            <a:spAutoFit/>
          </a:bodyPr>
          <a:lstStyle/>
          <a:p>
            <a:pPr defTabSz="864017">
              <a:defRPr sz="2400">
                <a:latin typeface="Segoe UI Semilight"/>
                <a:ea typeface="Segoe UI Semilight"/>
                <a:cs typeface="Segoe UI Semilight"/>
                <a:sym typeface="Segoe UI Semilight"/>
              </a:defRPr>
            </a:pPr>
            <a:r>
              <a:rPr lang="en-US" sz="2268" dirty="0">
                <a:solidFill>
                  <a:srgbClr val="FFFFFF"/>
                </a:solidFill>
                <a:latin typeface="Lucida Console" panose="020B0609040504020204" pitchFamily="49" charset="0"/>
                <a:cs typeface="Calibri" panose="020F0502020204030204" pitchFamily="34" charset="0"/>
                <a:sym typeface="Segoe UI Semilight"/>
              </a:rPr>
              <a:t>PS &gt; Save-Module </a:t>
            </a:r>
            <a:r>
              <a:rPr lang="en-US" sz="2268" dirty="0" err="1">
                <a:solidFill>
                  <a:srgbClr val="FFFFFF"/>
                </a:solidFill>
                <a:latin typeface="Lucida Console" panose="020B0609040504020204" pitchFamily="49" charset="0"/>
                <a:cs typeface="Calibri" panose="020F0502020204030204" pitchFamily="34" charset="0"/>
                <a:sym typeface="Segoe UI Semilight"/>
              </a:rPr>
              <a:t>dbatools</a:t>
            </a:r>
            <a:r>
              <a:rPr lang="en-US" sz="2268" dirty="0">
                <a:solidFill>
                  <a:srgbClr val="FFFFFF"/>
                </a:solidFill>
                <a:latin typeface="Lucida Console" panose="020B0609040504020204" pitchFamily="49" charset="0"/>
                <a:cs typeface="Calibri" panose="020F0502020204030204" pitchFamily="34" charset="0"/>
                <a:sym typeface="Segoe UI Semilight"/>
              </a:rPr>
              <a:t> –Path C:\SomeDirectory</a:t>
            </a:r>
          </a:p>
        </p:txBody>
      </p:sp>
      <p:sp>
        <p:nvSpPr>
          <p:cNvPr id="11" name="TextBox 10">
            <a:extLst>
              <a:ext uri="{FF2B5EF4-FFF2-40B4-BE49-F238E27FC236}">
                <a16:creationId xmlns:a16="http://schemas.microsoft.com/office/drawing/2014/main" id="{96FA4178-D572-445F-A792-4D8BD2FA6295}"/>
              </a:ext>
            </a:extLst>
          </p:cNvPr>
          <p:cNvSpPr txBox="1"/>
          <p:nvPr/>
        </p:nvSpPr>
        <p:spPr>
          <a:xfrm>
            <a:off x="1125343" y="4849839"/>
            <a:ext cx="9253561" cy="441339"/>
          </a:xfrm>
          <a:prstGeom prst="rect">
            <a:avLst/>
          </a:prstGeom>
          <a:solidFill>
            <a:srgbClr val="012456"/>
          </a:solidFill>
        </p:spPr>
        <p:txBody>
          <a:bodyPr wrap="square" rtlCol="0">
            <a:spAutoFit/>
          </a:bodyPr>
          <a:lstStyle/>
          <a:p>
            <a:pPr defTabSz="864017">
              <a:defRPr sz="2400">
                <a:latin typeface="Segoe UI Semilight"/>
                <a:ea typeface="Segoe UI Semilight"/>
                <a:cs typeface="Segoe UI Semilight"/>
                <a:sym typeface="Segoe UI Semilight"/>
              </a:defRPr>
            </a:pPr>
            <a:r>
              <a:rPr lang="en-US" sz="2268" dirty="0">
                <a:solidFill>
                  <a:srgbClr val="FFFFFF"/>
                </a:solidFill>
                <a:latin typeface="Lucida Console" panose="020B0609040504020204" pitchFamily="49" charset="0"/>
                <a:cs typeface="Calibri" panose="020F0502020204030204" pitchFamily="34" charset="0"/>
                <a:sym typeface="Segoe UI Semilight"/>
              </a:rPr>
              <a:t>PS &gt; Save-Module </a:t>
            </a:r>
            <a:r>
              <a:rPr lang="en-US" sz="2268" dirty="0" err="1">
                <a:solidFill>
                  <a:srgbClr val="FFFFFF"/>
                </a:solidFill>
                <a:latin typeface="Lucida Console" panose="020B0609040504020204" pitchFamily="49" charset="0"/>
                <a:cs typeface="Calibri" panose="020F0502020204030204" pitchFamily="34" charset="0"/>
                <a:sym typeface="Segoe UI Semilight"/>
              </a:rPr>
              <a:t>PSFramework</a:t>
            </a:r>
            <a:r>
              <a:rPr lang="en-US" sz="2268" dirty="0">
                <a:solidFill>
                  <a:srgbClr val="FFFFFF"/>
                </a:solidFill>
                <a:latin typeface="Lucida Console" panose="020B0609040504020204" pitchFamily="49" charset="0"/>
                <a:cs typeface="Calibri" panose="020F0502020204030204" pitchFamily="34" charset="0"/>
                <a:sym typeface="Segoe UI Semilight"/>
              </a:rPr>
              <a:t> –Path C:\SomeDirectory</a:t>
            </a:r>
          </a:p>
        </p:txBody>
      </p:sp>
    </p:spTree>
    <p:extLst>
      <p:ext uri="{BB962C8B-B14F-4D97-AF65-F5344CB8AC3E}">
        <p14:creationId xmlns:p14="http://schemas.microsoft.com/office/powerpoint/2010/main" val="249988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rock mountain&#10;&#10;Description generated with very high confidence">
            <a:extLst>
              <a:ext uri="{FF2B5EF4-FFF2-40B4-BE49-F238E27FC236}">
                <a16:creationId xmlns:a16="http://schemas.microsoft.com/office/drawing/2014/main" id="{9DD79F2E-6601-4AF8-9390-10A6C1C755C4}"/>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t="16387" b="-1842"/>
          <a:stretch/>
        </p:blipFill>
        <p:spPr>
          <a:xfrm>
            <a:off x="-32387" y="-59530"/>
            <a:ext cx="11628317" cy="6667267"/>
          </a:xfrm>
          <a:prstGeom prst="rect">
            <a:avLst/>
          </a:prstGeom>
        </p:spPr>
      </p:pic>
      <p:pic>
        <p:nvPicPr>
          <p:cNvPr id="4" name="Picture 3">
            <a:extLst>
              <a:ext uri="{FF2B5EF4-FFF2-40B4-BE49-F238E27FC236}">
                <a16:creationId xmlns:a16="http://schemas.microsoft.com/office/drawing/2014/main" id="{1377CEF6-7931-489F-A719-AB556C385D34}"/>
              </a:ext>
            </a:extLst>
          </p:cNvPr>
          <p:cNvPicPr>
            <a:picLocks noChangeAspect="1"/>
          </p:cNvPicPr>
          <p:nvPr/>
        </p:nvPicPr>
        <p:blipFill>
          <a:blip r:embed="rId4"/>
          <a:stretch>
            <a:fillRect/>
          </a:stretch>
        </p:blipFill>
        <p:spPr>
          <a:xfrm>
            <a:off x="-70684" y="6142912"/>
            <a:ext cx="11517311" cy="321807"/>
          </a:xfrm>
          <a:prstGeom prst="rect">
            <a:avLst/>
          </a:prstGeom>
        </p:spPr>
      </p:pic>
      <p:sp>
        <p:nvSpPr>
          <p:cNvPr id="6" name="TextBox 5">
            <a:extLst>
              <a:ext uri="{FF2B5EF4-FFF2-40B4-BE49-F238E27FC236}">
                <a16:creationId xmlns:a16="http://schemas.microsoft.com/office/drawing/2014/main" id="{D86B5092-21C9-40F8-AC5B-0E5620C6A5AF}"/>
              </a:ext>
            </a:extLst>
          </p:cNvPr>
          <p:cNvSpPr txBox="1"/>
          <p:nvPr/>
        </p:nvSpPr>
        <p:spPr>
          <a:xfrm>
            <a:off x="2630363" y="812815"/>
            <a:ext cx="6191721" cy="790345"/>
          </a:xfrm>
          <a:prstGeom prst="rect">
            <a:avLst/>
          </a:prstGeom>
          <a:solidFill>
            <a:srgbClr val="BEB4AD">
              <a:alpha val="58000"/>
            </a:srgbClr>
          </a:solidFill>
        </p:spPr>
        <p:txBody>
          <a:bodyPr wrap="square" rtlCol="0">
            <a:spAutoFit/>
          </a:bodyPr>
          <a:lstStyle/>
          <a:p>
            <a:pPr defTabSz="864017">
              <a:defRPr/>
            </a:pPr>
            <a:r>
              <a:rPr lang="en-GB" sz="4536" dirty="0">
                <a:solidFill>
                  <a:srgbClr val="000000"/>
                </a:solidFill>
                <a:latin typeface="Segoe UI"/>
              </a:rPr>
              <a:t>Installation in a fortress</a:t>
            </a:r>
          </a:p>
        </p:txBody>
      </p:sp>
      <p:sp>
        <p:nvSpPr>
          <p:cNvPr id="2" name="Rectangle 1">
            <a:extLst>
              <a:ext uri="{FF2B5EF4-FFF2-40B4-BE49-F238E27FC236}">
                <a16:creationId xmlns:a16="http://schemas.microsoft.com/office/drawing/2014/main" id="{7EF92F2B-768B-428B-BC70-71CF8BE85D3A}"/>
              </a:ext>
            </a:extLst>
          </p:cNvPr>
          <p:cNvSpPr/>
          <p:nvPr/>
        </p:nvSpPr>
        <p:spPr>
          <a:xfrm>
            <a:off x="73862" y="5968420"/>
            <a:ext cx="3751604" cy="354071"/>
          </a:xfrm>
          <a:prstGeom prst="rect">
            <a:avLst/>
          </a:prstGeom>
        </p:spPr>
        <p:txBody>
          <a:bodyPr wrap="none">
            <a:spAutoFit/>
          </a:bodyPr>
          <a:lstStyle/>
          <a:p>
            <a:pPr defTabSz="864017">
              <a:defRPr/>
            </a:pPr>
            <a:r>
              <a:rPr lang="en-GB" sz="1701" dirty="0">
                <a:solidFill>
                  <a:srgbClr val="111111"/>
                </a:solidFill>
                <a:latin typeface="-apple-system"/>
              </a:rPr>
              <a:t>Photo by </a:t>
            </a:r>
            <a:r>
              <a:rPr lang="en-GB" sz="1701" dirty="0">
                <a:solidFill>
                  <a:srgbClr val="999999"/>
                </a:solidFill>
                <a:latin typeface="-apple-system"/>
                <a:hlinkClick r:id="rId5"/>
              </a:rPr>
              <a:t>Christopher Burns</a:t>
            </a:r>
            <a:r>
              <a:rPr lang="en-GB" sz="1701" dirty="0">
                <a:solidFill>
                  <a:srgbClr val="111111"/>
                </a:solidFill>
                <a:latin typeface="-apple-system"/>
              </a:rPr>
              <a:t> on </a:t>
            </a:r>
            <a:r>
              <a:rPr lang="en-GB" sz="1701" dirty="0" err="1">
                <a:solidFill>
                  <a:srgbClr val="999999"/>
                </a:solidFill>
                <a:latin typeface="-apple-system"/>
                <a:hlinkClick r:id="rId6"/>
              </a:rPr>
              <a:t>Unsplash</a:t>
            </a:r>
            <a:endParaRPr lang="en-GB" sz="1701" dirty="0">
              <a:solidFill>
                <a:srgbClr val="000000"/>
              </a:solidFill>
              <a:latin typeface="Segoe UI"/>
            </a:endParaRPr>
          </a:p>
        </p:txBody>
      </p:sp>
    </p:spTree>
    <p:extLst>
      <p:ext uri="{BB962C8B-B14F-4D97-AF65-F5344CB8AC3E}">
        <p14:creationId xmlns:p14="http://schemas.microsoft.com/office/powerpoint/2010/main" val="156206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rock mountain&#10;&#10;Description generated with very high confidence">
            <a:extLst>
              <a:ext uri="{FF2B5EF4-FFF2-40B4-BE49-F238E27FC236}">
                <a16:creationId xmlns:a16="http://schemas.microsoft.com/office/drawing/2014/main" id="{9DD79F2E-6601-4AF8-9390-10A6C1C755C4}"/>
              </a:ext>
            </a:extLst>
          </p:cNvPr>
          <p:cNvPicPr>
            <a:picLocks noChangeAspect="1"/>
          </p:cNvPicPr>
          <p:nvPr/>
        </p:nvPicPr>
        <p:blipFill rotWithShape="1">
          <a:blip r:embed="rId3" cstate="print">
            <a:alphaModFix amt="52000"/>
            <a:extLst>
              <a:ext uri="{28A0092B-C50C-407E-A947-70E740481C1C}">
                <a14:useLocalDpi xmlns:a14="http://schemas.microsoft.com/office/drawing/2010/main" val="0"/>
              </a:ext>
            </a:extLst>
          </a:blip>
          <a:srcRect t="15985" b="-674"/>
          <a:stretch/>
        </p:blipFill>
        <p:spPr>
          <a:xfrm>
            <a:off x="1590" y="-34017"/>
            <a:ext cx="11628317" cy="6565217"/>
          </a:xfrm>
          <a:prstGeom prst="rect">
            <a:avLst/>
          </a:prstGeom>
        </p:spPr>
      </p:pic>
      <p:pic>
        <p:nvPicPr>
          <p:cNvPr id="4" name="Picture 3">
            <a:extLst>
              <a:ext uri="{FF2B5EF4-FFF2-40B4-BE49-F238E27FC236}">
                <a16:creationId xmlns:a16="http://schemas.microsoft.com/office/drawing/2014/main" id="{1377CEF6-7931-489F-A719-AB556C385D34}"/>
              </a:ext>
            </a:extLst>
          </p:cNvPr>
          <p:cNvPicPr>
            <a:picLocks noChangeAspect="1"/>
          </p:cNvPicPr>
          <p:nvPr/>
        </p:nvPicPr>
        <p:blipFill>
          <a:blip r:embed="rId4"/>
          <a:stretch>
            <a:fillRect/>
          </a:stretch>
        </p:blipFill>
        <p:spPr>
          <a:xfrm>
            <a:off x="-70684" y="6142912"/>
            <a:ext cx="11517311" cy="321807"/>
          </a:xfrm>
          <a:prstGeom prst="rect">
            <a:avLst/>
          </a:prstGeom>
        </p:spPr>
      </p:pic>
      <p:sp>
        <p:nvSpPr>
          <p:cNvPr id="6" name="TextBox 5">
            <a:extLst>
              <a:ext uri="{FF2B5EF4-FFF2-40B4-BE49-F238E27FC236}">
                <a16:creationId xmlns:a16="http://schemas.microsoft.com/office/drawing/2014/main" id="{D86B5092-21C9-40F8-AC5B-0E5620C6A5AF}"/>
              </a:ext>
            </a:extLst>
          </p:cNvPr>
          <p:cNvSpPr txBox="1"/>
          <p:nvPr/>
        </p:nvSpPr>
        <p:spPr>
          <a:xfrm>
            <a:off x="2630363" y="812815"/>
            <a:ext cx="6191721" cy="790345"/>
          </a:xfrm>
          <a:prstGeom prst="rect">
            <a:avLst/>
          </a:prstGeom>
          <a:solidFill>
            <a:srgbClr val="BEB4AD">
              <a:alpha val="58000"/>
            </a:srgbClr>
          </a:solidFill>
        </p:spPr>
        <p:txBody>
          <a:bodyPr wrap="square" rtlCol="0">
            <a:spAutoFit/>
          </a:bodyPr>
          <a:lstStyle/>
          <a:p>
            <a:pPr defTabSz="864017">
              <a:defRPr/>
            </a:pPr>
            <a:r>
              <a:rPr lang="en-GB" sz="4536" dirty="0">
                <a:solidFill>
                  <a:srgbClr val="000000"/>
                </a:solidFill>
                <a:latin typeface="Segoe UI"/>
              </a:rPr>
              <a:t>Installation in a fortress</a:t>
            </a:r>
          </a:p>
        </p:txBody>
      </p:sp>
      <p:sp>
        <p:nvSpPr>
          <p:cNvPr id="2" name="Rectangle 1">
            <a:extLst>
              <a:ext uri="{FF2B5EF4-FFF2-40B4-BE49-F238E27FC236}">
                <a16:creationId xmlns:a16="http://schemas.microsoft.com/office/drawing/2014/main" id="{7EF92F2B-768B-428B-BC70-71CF8BE85D3A}"/>
              </a:ext>
            </a:extLst>
          </p:cNvPr>
          <p:cNvSpPr/>
          <p:nvPr/>
        </p:nvSpPr>
        <p:spPr>
          <a:xfrm>
            <a:off x="73862" y="5968420"/>
            <a:ext cx="3751604" cy="354071"/>
          </a:xfrm>
          <a:prstGeom prst="rect">
            <a:avLst/>
          </a:prstGeom>
        </p:spPr>
        <p:txBody>
          <a:bodyPr wrap="none">
            <a:spAutoFit/>
          </a:bodyPr>
          <a:lstStyle/>
          <a:p>
            <a:pPr defTabSz="864017">
              <a:defRPr/>
            </a:pPr>
            <a:r>
              <a:rPr lang="en-GB" sz="1701" dirty="0">
                <a:solidFill>
                  <a:srgbClr val="111111"/>
                </a:solidFill>
                <a:latin typeface="-apple-system"/>
              </a:rPr>
              <a:t>Photo by </a:t>
            </a:r>
            <a:r>
              <a:rPr lang="en-GB" sz="1701" dirty="0">
                <a:solidFill>
                  <a:srgbClr val="999999"/>
                </a:solidFill>
                <a:latin typeface="-apple-system"/>
                <a:hlinkClick r:id="rId5"/>
              </a:rPr>
              <a:t>Christopher Burns</a:t>
            </a:r>
            <a:r>
              <a:rPr lang="en-GB" sz="1701" dirty="0">
                <a:solidFill>
                  <a:srgbClr val="111111"/>
                </a:solidFill>
                <a:latin typeface="-apple-system"/>
              </a:rPr>
              <a:t> on </a:t>
            </a:r>
            <a:r>
              <a:rPr lang="en-GB" sz="1701" dirty="0" err="1">
                <a:solidFill>
                  <a:srgbClr val="999999"/>
                </a:solidFill>
                <a:latin typeface="-apple-system"/>
                <a:hlinkClick r:id="rId6"/>
              </a:rPr>
              <a:t>Unsplash</a:t>
            </a:r>
            <a:endParaRPr lang="en-GB" sz="1701" dirty="0">
              <a:solidFill>
                <a:srgbClr val="000000"/>
              </a:solidFill>
              <a:latin typeface="Segoe UI"/>
            </a:endParaRPr>
          </a:p>
        </p:txBody>
      </p:sp>
      <p:sp>
        <p:nvSpPr>
          <p:cNvPr id="5" name="TextBox 4">
            <a:extLst>
              <a:ext uri="{FF2B5EF4-FFF2-40B4-BE49-F238E27FC236}">
                <a16:creationId xmlns:a16="http://schemas.microsoft.com/office/drawing/2014/main" id="{6561DFB5-B56B-4751-BE05-6643D8B9655C}"/>
              </a:ext>
            </a:extLst>
          </p:cNvPr>
          <p:cNvSpPr txBox="1"/>
          <p:nvPr/>
        </p:nvSpPr>
        <p:spPr>
          <a:xfrm>
            <a:off x="1065422" y="1824716"/>
            <a:ext cx="8845316" cy="615874"/>
          </a:xfrm>
          <a:prstGeom prst="rect">
            <a:avLst/>
          </a:prstGeom>
          <a:noFill/>
        </p:spPr>
        <p:txBody>
          <a:bodyPr wrap="square" rtlCol="0">
            <a:spAutoFit/>
          </a:bodyPr>
          <a:lstStyle/>
          <a:p>
            <a:pPr defTabSz="864017">
              <a:defRPr/>
            </a:pPr>
            <a:r>
              <a:rPr lang="en-GB" sz="3402" dirty="0">
                <a:solidFill>
                  <a:srgbClr val="000000"/>
                </a:solidFill>
                <a:latin typeface="Segoe UI"/>
              </a:rPr>
              <a:t>For Everyone</a:t>
            </a:r>
          </a:p>
        </p:txBody>
      </p:sp>
      <p:pic>
        <p:nvPicPr>
          <p:cNvPr id="7" name="Picture 6">
            <a:extLst>
              <a:ext uri="{FF2B5EF4-FFF2-40B4-BE49-F238E27FC236}">
                <a16:creationId xmlns:a16="http://schemas.microsoft.com/office/drawing/2014/main" id="{2867DD5B-09B5-4F59-B3C1-65CDAB173061}"/>
              </a:ext>
            </a:extLst>
          </p:cNvPr>
          <p:cNvPicPr>
            <a:picLocks noChangeAspect="1"/>
          </p:cNvPicPr>
          <p:nvPr/>
        </p:nvPicPr>
        <p:blipFill>
          <a:blip r:embed="rId7"/>
          <a:stretch>
            <a:fillRect/>
          </a:stretch>
        </p:blipFill>
        <p:spPr>
          <a:xfrm>
            <a:off x="2044550" y="2741429"/>
            <a:ext cx="7286842" cy="2925931"/>
          </a:xfrm>
          <a:prstGeom prst="rect">
            <a:avLst/>
          </a:prstGeom>
        </p:spPr>
      </p:pic>
    </p:spTree>
    <p:extLst>
      <p:ext uri="{BB962C8B-B14F-4D97-AF65-F5344CB8AC3E}">
        <p14:creationId xmlns:p14="http://schemas.microsoft.com/office/powerpoint/2010/main" val="363890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riding skis down a snow covered slope&#10;&#10;Description generated with very high confidence">
            <a:extLst>
              <a:ext uri="{FF2B5EF4-FFF2-40B4-BE49-F238E27FC236}">
                <a16:creationId xmlns:a16="http://schemas.microsoft.com/office/drawing/2014/main" id="{7ED899FD-08D4-422B-ACDB-044474315757}"/>
              </a:ext>
            </a:extLst>
          </p:cNvPr>
          <p:cNvPicPr>
            <a:picLocks noChangeAspect="1"/>
          </p:cNvPicPr>
          <p:nvPr/>
        </p:nvPicPr>
        <p:blipFill rotWithShape="1">
          <a:blip r:embed="rId3">
            <a:extLst>
              <a:ext uri="{28A0092B-C50C-407E-A947-70E740481C1C}">
                <a14:useLocalDpi xmlns:a14="http://schemas.microsoft.com/office/drawing/2010/main" val="0"/>
              </a:ext>
            </a:extLst>
          </a:blip>
          <a:srcRect t="46872" b="15436"/>
          <a:stretch/>
        </p:blipFill>
        <p:spPr>
          <a:xfrm>
            <a:off x="9426" y="-1"/>
            <a:ext cx="11551332" cy="6531200"/>
          </a:xfrm>
          <a:prstGeom prst="rect">
            <a:avLst/>
          </a:prstGeom>
        </p:spPr>
      </p:pic>
      <p:sp>
        <p:nvSpPr>
          <p:cNvPr id="6" name="TextBox 5">
            <a:extLst>
              <a:ext uri="{FF2B5EF4-FFF2-40B4-BE49-F238E27FC236}">
                <a16:creationId xmlns:a16="http://schemas.microsoft.com/office/drawing/2014/main" id="{D86B5092-21C9-40F8-AC5B-0E5620C6A5AF}"/>
              </a:ext>
            </a:extLst>
          </p:cNvPr>
          <p:cNvSpPr txBox="1"/>
          <p:nvPr/>
        </p:nvSpPr>
        <p:spPr>
          <a:xfrm>
            <a:off x="2630363" y="812815"/>
            <a:ext cx="6191721" cy="790345"/>
          </a:xfrm>
          <a:prstGeom prst="rect">
            <a:avLst/>
          </a:prstGeom>
          <a:solidFill>
            <a:srgbClr val="BEB4AD">
              <a:alpha val="58000"/>
            </a:srgbClr>
          </a:solidFill>
        </p:spPr>
        <p:txBody>
          <a:bodyPr wrap="square" rtlCol="0">
            <a:spAutoFit/>
          </a:bodyPr>
          <a:lstStyle/>
          <a:p>
            <a:pPr defTabSz="864017">
              <a:defRPr/>
            </a:pPr>
            <a:r>
              <a:rPr lang="en-GB" sz="4536" dirty="0">
                <a:solidFill>
                  <a:srgbClr val="000000"/>
                </a:solidFill>
                <a:latin typeface="Segoe UI"/>
              </a:rPr>
              <a:t>Installation in a fortress</a:t>
            </a:r>
          </a:p>
        </p:txBody>
      </p:sp>
      <p:sp>
        <p:nvSpPr>
          <p:cNvPr id="5" name="TextBox 4">
            <a:extLst>
              <a:ext uri="{FF2B5EF4-FFF2-40B4-BE49-F238E27FC236}">
                <a16:creationId xmlns:a16="http://schemas.microsoft.com/office/drawing/2014/main" id="{6561DFB5-B56B-4751-BE05-6643D8B9655C}"/>
              </a:ext>
            </a:extLst>
          </p:cNvPr>
          <p:cNvSpPr txBox="1"/>
          <p:nvPr/>
        </p:nvSpPr>
        <p:spPr>
          <a:xfrm>
            <a:off x="3448200" y="5757891"/>
            <a:ext cx="4762862" cy="615874"/>
          </a:xfrm>
          <a:prstGeom prst="rect">
            <a:avLst/>
          </a:prstGeom>
          <a:noFill/>
        </p:spPr>
        <p:txBody>
          <a:bodyPr wrap="square" rtlCol="0">
            <a:spAutoFit/>
          </a:bodyPr>
          <a:lstStyle/>
          <a:p>
            <a:pPr defTabSz="864017">
              <a:defRPr/>
            </a:pPr>
            <a:r>
              <a:rPr lang="en-GB" sz="3402" dirty="0">
                <a:solidFill>
                  <a:srgbClr val="000000"/>
                </a:solidFill>
                <a:latin typeface="Segoe UI"/>
              </a:rPr>
              <a:t>There Can Be Only One</a:t>
            </a:r>
          </a:p>
        </p:txBody>
      </p:sp>
      <p:sp>
        <p:nvSpPr>
          <p:cNvPr id="3" name="Rectangle 2">
            <a:extLst>
              <a:ext uri="{FF2B5EF4-FFF2-40B4-BE49-F238E27FC236}">
                <a16:creationId xmlns:a16="http://schemas.microsoft.com/office/drawing/2014/main" id="{37BA1114-A007-4E1C-AD66-E93EFA1BA02F}"/>
              </a:ext>
            </a:extLst>
          </p:cNvPr>
          <p:cNvSpPr/>
          <p:nvPr/>
        </p:nvSpPr>
        <p:spPr>
          <a:xfrm>
            <a:off x="93621" y="5968420"/>
            <a:ext cx="3217547" cy="354071"/>
          </a:xfrm>
          <a:prstGeom prst="rect">
            <a:avLst/>
          </a:prstGeom>
        </p:spPr>
        <p:txBody>
          <a:bodyPr wrap="none">
            <a:spAutoFit/>
          </a:bodyPr>
          <a:lstStyle/>
          <a:p>
            <a:pPr defTabSz="864017">
              <a:defRPr/>
            </a:pPr>
            <a:r>
              <a:rPr lang="en-GB" sz="1701" dirty="0">
                <a:solidFill>
                  <a:srgbClr val="111111"/>
                </a:solidFill>
                <a:latin typeface="-apple-system"/>
              </a:rPr>
              <a:t>Photo by </a:t>
            </a:r>
            <a:r>
              <a:rPr lang="en-GB" sz="1701" dirty="0" err="1">
                <a:solidFill>
                  <a:srgbClr val="999999"/>
                </a:solidFill>
                <a:latin typeface="-apple-system"/>
                <a:hlinkClick r:id="rId4"/>
              </a:rPr>
              <a:t>Deglee</a:t>
            </a:r>
            <a:r>
              <a:rPr lang="en-GB" sz="1701" dirty="0">
                <a:solidFill>
                  <a:srgbClr val="999999"/>
                </a:solidFill>
                <a:latin typeface="-apple-system"/>
                <a:hlinkClick r:id="rId4"/>
              </a:rPr>
              <a:t> </a:t>
            </a:r>
            <a:r>
              <a:rPr lang="en-GB" sz="1701" dirty="0" err="1">
                <a:solidFill>
                  <a:srgbClr val="999999"/>
                </a:solidFill>
                <a:latin typeface="-apple-system"/>
                <a:hlinkClick r:id="rId4"/>
              </a:rPr>
              <a:t>Degi</a:t>
            </a:r>
            <a:r>
              <a:rPr lang="en-GB" sz="1701" dirty="0">
                <a:solidFill>
                  <a:srgbClr val="111111"/>
                </a:solidFill>
                <a:latin typeface="-apple-system"/>
              </a:rPr>
              <a:t> on </a:t>
            </a:r>
            <a:r>
              <a:rPr lang="en-GB" sz="1701" dirty="0" err="1">
                <a:solidFill>
                  <a:srgbClr val="999999"/>
                </a:solidFill>
                <a:latin typeface="-apple-system"/>
                <a:hlinkClick r:id="rId5"/>
              </a:rPr>
              <a:t>Unsplash</a:t>
            </a:r>
            <a:endParaRPr lang="en-GB" sz="1701" dirty="0">
              <a:solidFill>
                <a:srgbClr val="000000"/>
              </a:solidFill>
              <a:latin typeface="Segoe UI"/>
            </a:endParaRPr>
          </a:p>
        </p:txBody>
      </p:sp>
      <p:pic>
        <p:nvPicPr>
          <p:cNvPr id="2" name="Picture 1">
            <a:extLst>
              <a:ext uri="{FF2B5EF4-FFF2-40B4-BE49-F238E27FC236}">
                <a16:creationId xmlns:a16="http://schemas.microsoft.com/office/drawing/2014/main" id="{B07AAE57-019E-4CCA-81E0-5FD6074BA3DE}"/>
              </a:ext>
            </a:extLst>
          </p:cNvPr>
          <p:cNvPicPr>
            <a:picLocks noChangeAspect="1"/>
          </p:cNvPicPr>
          <p:nvPr/>
        </p:nvPicPr>
        <p:blipFill>
          <a:blip r:embed="rId6"/>
          <a:stretch>
            <a:fillRect/>
          </a:stretch>
        </p:blipFill>
        <p:spPr>
          <a:xfrm>
            <a:off x="691687" y="2015351"/>
            <a:ext cx="10275888" cy="3178836"/>
          </a:xfrm>
          <a:prstGeom prst="rect">
            <a:avLst/>
          </a:prstGeom>
        </p:spPr>
      </p:pic>
    </p:spTree>
    <p:extLst>
      <p:ext uri="{BB962C8B-B14F-4D97-AF65-F5344CB8AC3E}">
        <p14:creationId xmlns:p14="http://schemas.microsoft.com/office/powerpoint/2010/main" val="110877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tanding next to a body of water&#10;&#10;Description generated with very high confidence">
            <a:extLst>
              <a:ext uri="{FF2B5EF4-FFF2-40B4-BE49-F238E27FC236}">
                <a16:creationId xmlns:a16="http://schemas.microsoft.com/office/drawing/2014/main" id="{4B1BE466-037B-49E4-B707-3B4F9110D024}"/>
              </a:ext>
            </a:extLst>
          </p:cNvPr>
          <p:cNvPicPr>
            <a:picLocks noChangeAspect="1"/>
          </p:cNvPicPr>
          <p:nvPr/>
        </p:nvPicPr>
        <p:blipFill rotWithShape="1">
          <a:blip r:embed="rId3">
            <a:extLst>
              <a:ext uri="{28A0092B-C50C-407E-A947-70E740481C1C}">
                <a14:useLocalDpi xmlns:a14="http://schemas.microsoft.com/office/drawing/2010/main" val="0"/>
              </a:ext>
            </a:extLst>
          </a:blip>
          <a:srcRect t="31226" b="30959"/>
          <a:stretch/>
        </p:blipFill>
        <p:spPr>
          <a:xfrm>
            <a:off x="1590" y="-1"/>
            <a:ext cx="11517310" cy="6531200"/>
          </a:xfrm>
          <a:prstGeom prst="rect">
            <a:avLst/>
          </a:prstGeom>
        </p:spPr>
      </p:pic>
      <p:sp>
        <p:nvSpPr>
          <p:cNvPr id="6" name="Rectangle 5">
            <a:extLst>
              <a:ext uri="{FF2B5EF4-FFF2-40B4-BE49-F238E27FC236}">
                <a16:creationId xmlns:a16="http://schemas.microsoft.com/office/drawing/2014/main" id="{32F7CCAA-8279-4620-812D-FD4099418D2E}"/>
              </a:ext>
            </a:extLst>
          </p:cNvPr>
          <p:cNvSpPr/>
          <p:nvPr/>
        </p:nvSpPr>
        <p:spPr>
          <a:xfrm>
            <a:off x="1405627" y="173646"/>
            <a:ext cx="9321603" cy="602729"/>
          </a:xfrm>
          <a:prstGeom prst="rect">
            <a:avLst/>
          </a:prstGeom>
        </p:spPr>
        <p:txBody>
          <a:bodyPr wrap="square">
            <a:spAutoFit/>
          </a:bodyPr>
          <a:lstStyle/>
          <a:p>
            <a:pPr defTabSz="881179">
              <a:lnSpc>
                <a:spcPct val="90000"/>
              </a:lnSpc>
              <a:spcBef>
                <a:spcPts val="850"/>
              </a:spcBef>
              <a:buSzPct val="90000"/>
              <a:defRPr sz="3900">
                <a:latin typeface="Segoe UI Semilight"/>
                <a:ea typeface="Segoe UI Semilight"/>
                <a:cs typeface="Segoe UI Semilight"/>
                <a:sym typeface="Segoe UI Semilight"/>
              </a:defRPr>
            </a:pPr>
            <a:r>
              <a:rPr lang="en-US" sz="3685" dirty="0">
                <a:solidFill>
                  <a:srgbClr val="000000"/>
                </a:solidFill>
                <a:latin typeface="Segoe UI Semilight"/>
                <a:cs typeface="Segoe UI Semilight"/>
                <a:sym typeface="Segoe UI Semilight"/>
              </a:rPr>
              <a:t>Open Source but there is support</a:t>
            </a:r>
            <a:endParaRPr lang="en-US" sz="3685" i="1" dirty="0">
              <a:solidFill>
                <a:srgbClr val="6658A6"/>
              </a:solidFill>
              <a:latin typeface="AppleStorm" panose="02000603000000000000" pitchFamily="50" charset="0"/>
              <a:cs typeface="Segoe UI Semilight"/>
              <a:sym typeface="Segoe UI Semilight"/>
            </a:endParaRPr>
          </a:p>
        </p:txBody>
      </p:sp>
      <p:sp>
        <p:nvSpPr>
          <p:cNvPr id="7" name="Rectangle 6">
            <a:extLst>
              <a:ext uri="{FF2B5EF4-FFF2-40B4-BE49-F238E27FC236}">
                <a16:creationId xmlns:a16="http://schemas.microsoft.com/office/drawing/2014/main" id="{A22CB1EC-F8BE-4CA1-AC0B-FF7EC56AD878}"/>
              </a:ext>
            </a:extLst>
          </p:cNvPr>
          <p:cNvSpPr/>
          <p:nvPr/>
        </p:nvSpPr>
        <p:spPr>
          <a:xfrm>
            <a:off x="3784302" y="5858975"/>
            <a:ext cx="3411960" cy="615874"/>
          </a:xfrm>
          <a:prstGeom prst="rect">
            <a:avLst/>
          </a:prstGeom>
        </p:spPr>
        <p:txBody>
          <a:bodyPr wrap="none">
            <a:spAutoFit/>
          </a:bodyPr>
          <a:lstStyle/>
          <a:p>
            <a:pPr defTabSz="864017">
              <a:defRPr/>
            </a:pPr>
            <a:r>
              <a:rPr lang="en-GB" sz="3402" dirty="0">
                <a:solidFill>
                  <a:srgbClr val="FFFFFF"/>
                </a:solidFill>
                <a:latin typeface="Segoe UI"/>
              </a:rPr>
              <a:t>dbatools.io/slack</a:t>
            </a:r>
          </a:p>
        </p:txBody>
      </p:sp>
      <p:pic>
        <p:nvPicPr>
          <p:cNvPr id="3" name="Picture 2">
            <a:extLst>
              <a:ext uri="{FF2B5EF4-FFF2-40B4-BE49-F238E27FC236}">
                <a16:creationId xmlns:a16="http://schemas.microsoft.com/office/drawing/2014/main" id="{44F7A135-D6A3-49FB-8333-AD00063F9CB1}"/>
              </a:ext>
            </a:extLst>
          </p:cNvPr>
          <p:cNvPicPr>
            <a:picLocks noChangeAspect="1"/>
          </p:cNvPicPr>
          <p:nvPr/>
        </p:nvPicPr>
        <p:blipFill>
          <a:blip r:embed="rId4"/>
          <a:stretch>
            <a:fillRect/>
          </a:stretch>
        </p:blipFill>
        <p:spPr>
          <a:xfrm>
            <a:off x="1541709" y="1860455"/>
            <a:ext cx="8345600" cy="2759264"/>
          </a:xfrm>
          <a:prstGeom prst="rect">
            <a:avLst/>
          </a:prstGeom>
        </p:spPr>
      </p:pic>
      <p:pic>
        <p:nvPicPr>
          <p:cNvPr id="2" name="Picture 1">
            <a:extLst>
              <a:ext uri="{FF2B5EF4-FFF2-40B4-BE49-F238E27FC236}">
                <a16:creationId xmlns:a16="http://schemas.microsoft.com/office/drawing/2014/main" id="{D7052812-C0BC-4826-AD2D-D057DD6DB352}"/>
              </a:ext>
            </a:extLst>
          </p:cNvPr>
          <p:cNvPicPr>
            <a:picLocks noChangeAspect="1"/>
          </p:cNvPicPr>
          <p:nvPr/>
        </p:nvPicPr>
        <p:blipFill>
          <a:blip r:embed="rId5"/>
          <a:stretch>
            <a:fillRect/>
          </a:stretch>
        </p:blipFill>
        <p:spPr>
          <a:xfrm>
            <a:off x="2711980" y="1525438"/>
            <a:ext cx="6096528" cy="3429297"/>
          </a:xfrm>
          <a:prstGeom prst="rect">
            <a:avLst/>
          </a:prstGeom>
        </p:spPr>
      </p:pic>
    </p:spTree>
    <p:extLst>
      <p:ext uri="{BB962C8B-B14F-4D97-AF65-F5344CB8AC3E}">
        <p14:creationId xmlns:p14="http://schemas.microsoft.com/office/powerpoint/2010/main" val="103079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51D8E-845D-428B-B880-E290D184F80F}"/>
              </a:ext>
            </a:extLst>
          </p:cNvPr>
          <p:cNvSpPr/>
          <p:nvPr/>
        </p:nvSpPr>
        <p:spPr>
          <a:xfrm>
            <a:off x="88" y="-288008"/>
            <a:ext cx="11520312" cy="6774901"/>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 name="Title 1">
            <a:extLst>
              <a:ext uri="{FF2B5EF4-FFF2-40B4-BE49-F238E27FC236}">
                <a16:creationId xmlns:a16="http://schemas.microsoft.com/office/drawing/2014/main" id="{FBBD033C-12BF-459F-9670-01B5E607D0E4}"/>
              </a:ext>
            </a:extLst>
          </p:cNvPr>
          <p:cNvSpPr>
            <a:spLocks noGrp="1"/>
          </p:cNvSpPr>
          <p:nvPr>
            <p:ph type="title"/>
          </p:nvPr>
        </p:nvSpPr>
        <p:spPr/>
        <p:txBody>
          <a:bodyPr/>
          <a:lstStyle/>
          <a:p>
            <a:r>
              <a:rPr lang="en-GB" b="1" dirty="0">
                <a:solidFill>
                  <a:srgbClr val="FF0000"/>
                </a:solidFill>
              </a:rPr>
              <a:t>Social</a:t>
            </a:r>
          </a:p>
        </p:txBody>
      </p:sp>
      <p:sp>
        <p:nvSpPr>
          <p:cNvPr id="3" name="Content Placeholder 2">
            <a:extLst>
              <a:ext uri="{FF2B5EF4-FFF2-40B4-BE49-F238E27FC236}">
                <a16:creationId xmlns:a16="http://schemas.microsoft.com/office/drawing/2014/main" id="{18B1B174-3A3C-4E12-96E0-A961FD10EC7B}"/>
              </a:ext>
            </a:extLst>
          </p:cNvPr>
          <p:cNvSpPr>
            <a:spLocks noGrp="1"/>
          </p:cNvSpPr>
          <p:nvPr>
            <p:ph idx="1"/>
          </p:nvPr>
        </p:nvSpPr>
        <p:spPr/>
        <p:txBody>
          <a:bodyPr>
            <a:normAutofit/>
          </a:bodyPr>
          <a:lstStyle/>
          <a:p>
            <a:r>
              <a:rPr lang="en-GB" sz="3200" dirty="0"/>
              <a:t>Make sure you tweet on #SQLSat828 or #</a:t>
            </a:r>
            <a:r>
              <a:rPr lang="en-GB" sz="3200" dirty="0" err="1"/>
              <a:t>SQLSatVictoria</a:t>
            </a:r>
            <a:endParaRPr lang="en-GB" sz="3200" dirty="0"/>
          </a:p>
          <a:p>
            <a:endParaRPr lang="en-GB" sz="3200" dirty="0"/>
          </a:p>
          <a:p>
            <a:r>
              <a:rPr lang="en-GB" sz="3200" dirty="0"/>
              <a:t>Don’t forget to thank Volunteers and other Speakers!</a:t>
            </a:r>
          </a:p>
          <a:p>
            <a:endParaRPr lang="en-GB" dirty="0"/>
          </a:p>
          <a:p>
            <a:endParaRPr lang="en-GB" dirty="0"/>
          </a:p>
        </p:txBody>
      </p:sp>
    </p:spTree>
    <p:extLst>
      <p:ext uri="{BB962C8B-B14F-4D97-AF65-F5344CB8AC3E}">
        <p14:creationId xmlns:p14="http://schemas.microsoft.com/office/powerpoint/2010/main" val="22418242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A984BF-7A48-4CB5-8E38-45C53DB1EC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13213" y="0"/>
            <a:ext cx="4667047" cy="6123165"/>
          </a:xfrm>
          <a:prstGeom prst="rect">
            <a:avLst/>
          </a:prstGeom>
        </p:spPr>
      </p:pic>
    </p:spTree>
    <p:extLst>
      <p:ext uri="{BB962C8B-B14F-4D97-AF65-F5344CB8AC3E}">
        <p14:creationId xmlns:p14="http://schemas.microsoft.com/office/powerpoint/2010/main" val="3568573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B555-77EF-3D41-A5A6-BCBE2CF052C1}"/>
              </a:ext>
            </a:extLst>
          </p:cNvPr>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3454067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dbachecks</a:t>
            </a:r>
            <a:r>
              <a:rPr lang="en-AU" dirty="0"/>
              <a:t> Links</a:t>
            </a:r>
          </a:p>
        </p:txBody>
      </p:sp>
      <p:sp>
        <p:nvSpPr>
          <p:cNvPr id="3" name="Content Placeholder 2"/>
          <p:cNvSpPr>
            <a:spLocks noGrp="1"/>
          </p:cNvSpPr>
          <p:nvPr>
            <p:ph idx="1"/>
          </p:nvPr>
        </p:nvSpPr>
        <p:spPr/>
        <p:txBody>
          <a:bodyPr>
            <a:normAutofit fontScale="47500" lnSpcReduction="20000"/>
          </a:bodyPr>
          <a:lstStyle/>
          <a:p>
            <a:endParaRPr lang="en-AU" sz="1323" dirty="0"/>
          </a:p>
          <a:p>
            <a:r>
              <a:rPr lang="en-AU" dirty="0">
                <a:hlinkClick r:id="rId2"/>
              </a:rPr>
              <a:t>Announcing dbachecks – Configurable PowerShell Validation For Your SQL Instances by Rob Sewell</a:t>
            </a:r>
            <a:endParaRPr lang="en-AU" dirty="0"/>
          </a:p>
          <a:p>
            <a:r>
              <a:rPr lang="en-AU" dirty="0">
                <a:hlinkClick r:id="rId3"/>
              </a:rPr>
              <a:t>introducing dbachecks - a new module from the dbatools team! by Chrissy LeMaire</a:t>
            </a:r>
            <a:endParaRPr lang="en-AU" dirty="0"/>
          </a:p>
          <a:p>
            <a:r>
              <a:rPr lang="en-AU" u="sng" dirty="0">
                <a:hlinkClick r:id="rId4"/>
              </a:rPr>
              <a:t>install dbachecks by Chrissy LeMaire</a:t>
            </a:r>
            <a:endParaRPr lang="en-AU" dirty="0"/>
          </a:p>
          <a:p>
            <a:r>
              <a:rPr lang="en-AU" dirty="0">
                <a:hlinkClick r:id="rId5"/>
              </a:rPr>
              <a:t>dbachecks commands by Chrissy LeMaire</a:t>
            </a:r>
            <a:endParaRPr lang="en-AU" dirty="0"/>
          </a:p>
          <a:p>
            <a:r>
              <a:rPr lang="en-AU" dirty="0">
                <a:hlinkClick r:id="rId6"/>
              </a:rPr>
              <a:t>dbachecks – Using Power BI dashboards to analyse results by Cláudio Silva</a:t>
            </a:r>
            <a:endParaRPr lang="en-AU" dirty="0"/>
          </a:p>
          <a:p>
            <a:r>
              <a:rPr lang="en-AU" dirty="0">
                <a:hlinkClick r:id="rId7"/>
              </a:rPr>
              <a:t>My wrapper for dbachecks by Tony Wilhelm</a:t>
            </a:r>
            <a:endParaRPr lang="en-AU" dirty="0"/>
          </a:p>
          <a:p>
            <a:r>
              <a:rPr lang="en-AU" dirty="0">
                <a:hlinkClick r:id="rId8"/>
              </a:rPr>
              <a:t>Checking backups with dbachecks by Jess Promfret</a:t>
            </a:r>
            <a:endParaRPr lang="en-AU" dirty="0"/>
          </a:p>
          <a:p>
            <a:r>
              <a:rPr lang="en-AU" dirty="0">
                <a:hlinkClick r:id="rId9"/>
              </a:rPr>
              <a:t>dbachecks please! by Garry Bargsley</a:t>
            </a:r>
            <a:endParaRPr lang="en-AU" dirty="0"/>
          </a:p>
          <a:p>
            <a:r>
              <a:rPr lang="en-AU" dirty="0">
                <a:hlinkClick r:id="rId10"/>
              </a:rPr>
              <a:t>dbachecks – Configuration Deep Dive by Rob Sewell</a:t>
            </a:r>
            <a:endParaRPr lang="en-AU" dirty="0"/>
          </a:p>
          <a:p>
            <a:r>
              <a:rPr lang="en-AU" dirty="0">
                <a:hlinkClick r:id="rId11"/>
              </a:rPr>
              <a:t>Test Log Shipping with dbachecks</a:t>
            </a:r>
            <a:endParaRPr lang="en-AU" dirty="0"/>
          </a:p>
          <a:p>
            <a:r>
              <a:rPr lang="en-AU" dirty="0">
                <a:hlinkClick r:id="rId12"/>
              </a:rPr>
              <a:t>Checking your backup strategy with dbachecks by Joshua Corrick</a:t>
            </a:r>
            <a:endParaRPr lang="en-AU" dirty="0"/>
          </a:p>
          <a:p>
            <a:endParaRPr lang="en-AU" sz="1323" dirty="0"/>
          </a:p>
          <a:p>
            <a:endParaRPr lang="en-AU" sz="1323" dirty="0"/>
          </a:p>
          <a:p>
            <a:r>
              <a:rPr lang="en-AU" dirty="0">
                <a:hlinkClick r:id="rId13"/>
              </a:rPr>
              <a:t>Adding your own checks to dbachecks by Shane O'Neill</a:t>
            </a:r>
            <a:endParaRPr lang="en-AU" dirty="0"/>
          </a:p>
          <a:p>
            <a:r>
              <a:rPr lang="en-AU" u="sng" dirty="0">
                <a:hlinkClick r:id="rId14"/>
              </a:rPr>
              <a:t>dbachecks - A different approach for an in-progress and incremental validation by Cláudio Silva</a:t>
            </a:r>
            <a:endParaRPr lang="en-AU" dirty="0"/>
          </a:p>
          <a:p>
            <a:endParaRPr lang="en-AU" sz="1323" dirty="0"/>
          </a:p>
          <a:p>
            <a:endParaRPr lang="en-AU" sz="1323" dirty="0"/>
          </a:p>
          <a:p>
            <a:endParaRPr lang="en-AU" sz="1323" dirty="0"/>
          </a:p>
          <a:p>
            <a:r>
              <a:rPr lang="en-AU" sz="1323" dirty="0"/>
              <a:t>	</a:t>
            </a:r>
          </a:p>
          <a:p>
            <a:endParaRPr lang="en-AU" sz="1323" dirty="0"/>
          </a:p>
          <a:p>
            <a:endParaRPr lang="en-AU" sz="1323" dirty="0"/>
          </a:p>
        </p:txBody>
      </p:sp>
    </p:spTree>
    <p:extLst>
      <p:ext uri="{BB962C8B-B14F-4D97-AF65-F5344CB8AC3E}">
        <p14:creationId xmlns:p14="http://schemas.microsoft.com/office/powerpoint/2010/main" val="2120934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Risultati immagini per do you have questions">
            <a:extLst>
              <a:ext uri="{FF2B5EF4-FFF2-40B4-BE49-F238E27FC236}">
                <a16:creationId xmlns:a16="http://schemas.microsoft.com/office/drawing/2014/main" id="{50D209FE-A57E-4C40-B8A7-20D6F27B74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1" r="1771" b="-2"/>
          <a:stretch/>
        </p:blipFill>
        <p:spPr bwMode="auto">
          <a:xfrm>
            <a:off x="2227248" y="514310"/>
            <a:ext cx="7329524" cy="5048702"/>
          </a:xfrm>
          <a:custGeom>
            <a:avLst/>
            <a:gdLst>
              <a:gd name="connsiteX0" fmla="*/ 3025687 w 7761924"/>
              <a:gd name="connsiteY0" fmla="*/ 76 h 5343065"/>
              <a:gd name="connsiteX1" fmla="*/ 3372722 w 7761924"/>
              <a:gd name="connsiteY1" fmla="*/ 16088 h 5343065"/>
              <a:gd name="connsiteX2" fmla="*/ 7761924 w 7761924"/>
              <a:gd name="connsiteY2" fmla="*/ 3316816 h 5343065"/>
              <a:gd name="connsiteX3" fmla="*/ 3701109 w 7761924"/>
              <a:gd name="connsiteY3" fmla="*/ 5320611 h 5343065"/>
              <a:gd name="connsiteX4" fmla="*/ 36290 w 7761924"/>
              <a:gd name="connsiteY4" fmla="*/ 2696959 h 5343065"/>
              <a:gd name="connsiteX5" fmla="*/ 3025687 w 7761924"/>
              <a:gd name="connsiteY5" fmla="*/ 76 h 53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075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e Grateful and I shall give you more…’">
            <a:extLst>
              <a:ext uri="{FF2B5EF4-FFF2-40B4-BE49-F238E27FC236}">
                <a16:creationId xmlns:a16="http://schemas.microsoft.com/office/drawing/2014/main" id="{FA61DDBE-1625-4A21-9B6D-0F25C724D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09" r="6960"/>
          <a:stretch/>
        </p:blipFill>
        <p:spPr bwMode="auto">
          <a:xfrm>
            <a:off x="3857" y="9"/>
            <a:ext cx="11512792" cy="6480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626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D9197-C24C-9E42-9212-58CB7351A5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D6B66D-024B-7E4A-A43A-F1C06CBB9181}"/>
              </a:ext>
            </a:extLst>
          </p:cNvPr>
          <p:cNvSpPr>
            <a:spLocks noGrp="1"/>
          </p:cNvSpPr>
          <p:nvPr>
            <p:ph idx="1"/>
          </p:nvPr>
        </p:nvSpPr>
        <p:spPr/>
        <p:txBody>
          <a:bodyPr>
            <a:normAutofit fontScale="77500" lnSpcReduction="20000"/>
          </a:bodyPr>
          <a:lstStyle/>
          <a:p>
            <a:r>
              <a:rPr lang="en-AU" dirty="0"/>
              <a:t>As a SQL DBA you want to know that your SQL Server Estate is compliant with the rules that you have set up. Now there is a simple method to set this up using PowerShell and you can get the results in </a:t>
            </a:r>
            <a:r>
              <a:rPr lang="en-AU" dirty="0" err="1"/>
              <a:t>PowerBi</a:t>
            </a:r>
            <a:r>
              <a:rPr lang="en-AU" dirty="0"/>
              <a:t> or a report emailed to you on a schedule. Details such as How long since your last backup? How long since your last DBCC Check? Are your Agent Operators Correct? Is </a:t>
            </a:r>
            <a:r>
              <a:rPr lang="en-AU" dirty="0" err="1"/>
              <a:t>AutoClose</a:t>
            </a:r>
            <a:r>
              <a:rPr lang="en-AU" dirty="0"/>
              <a:t>, </a:t>
            </a:r>
            <a:r>
              <a:rPr lang="en-AU" dirty="0" err="1"/>
              <a:t>AutoShrink</a:t>
            </a:r>
            <a:r>
              <a:rPr lang="en-AU" dirty="0"/>
              <a:t>, Auto Update Stats set up correctly? Is DAC Allowed? Are your file growth settings correct, what about the number of VLFs? Is your latency, TCP Port, PS remoting as you expect? Is Page Verify, Data Purity, Compression correctly set up? and many more checks (even your own) can be achieved using the </a:t>
            </a:r>
            <a:r>
              <a:rPr lang="en-AU" dirty="0" err="1"/>
              <a:t>dbachecks</a:t>
            </a:r>
            <a:r>
              <a:rPr lang="en-AU" dirty="0"/>
              <a:t> PowerShell module brought to you by the </a:t>
            </a:r>
            <a:r>
              <a:rPr lang="en-AU" dirty="0" err="1"/>
              <a:t>dbatools</a:t>
            </a:r>
            <a:r>
              <a:rPr lang="en-AU" dirty="0"/>
              <a:t> team.</a:t>
            </a:r>
            <a:endParaRPr lang="en-US" dirty="0"/>
          </a:p>
        </p:txBody>
      </p:sp>
    </p:spTree>
    <p:extLst>
      <p:ext uri="{BB962C8B-B14F-4D97-AF65-F5344CB8AC3E}">
        <p14:creationId xmlns:p14="http://schemas.microsoft.com/office/powerpoint/2010/main" val="1527175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D479D2-0000-8048-80E7-A80FEC5586A2}"/>
              </a:ext>
            </a:extLst>
          </p:cNvPr>
          <p:cNvPicPr>
            <a:picLocks noChangeAspect="1"/>
          </p:cNvPicPr>
          <p:nvPr/>
        </p:nvPicPr>
        <p:blipFill>
          <a:blip r:embed="rId3"/>
          <a:stretch>
            <a:fillRect/>
          </a:stretch>
        </p:blipFill>
        <p:spPr>
          <a:xfrm>
            <a:off x="-1" y="-50"/>
            <a:ext cx="10566489" cy="5943650"/>
          </a:xfrm>
          <a:prstGeom prst="rect">
            <a:avLst/>
          </a:prstGeom>
        </p:spPr>
      </p:pic>
    </p:spTree>
    <p:extLst>
      <p:ext uri="{BB962C8B-B14F-4D97-AF65-F5344CB8AC3E}">
        <p14:creationId xmlns:p14="http://schemas.microsoft.com/office/powerpoint/2010/main" val="1726662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440"/>
          <p:cNvSpPr txBox="1">
            <a:spLocks/>
          </p:cNvSpPr>
          <p:nvPr/>
        </p:nvSpPr>
        <p:spPr>
          <a:xfrm>
            <a:off x="246703" y="249914"/>
            <a:ext cx="11011357" cy="87668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sz="4448" dirty="0"/>
              <a:t>        </a:t>
            </a:r>
            <a:r>
              <a:rPr lang="en-US" sz="4448" dirty="0" err="1"/>
              <a:t>dbatools</a:t>
            </a:r>
            <a:endParaRPr lang="en-US" sz="4448" dirty="0"/>
          </a:p>
        </p:txBody>
      </p:sp>
      <p:pic>
        <p:nvPicPr>
          <p:cNvPr id="29" name="image19.png" descr="https://camo.githubusercontent.com/8c93ea16603184bd5a75fe4da5647891e23ed8e1/68747470733a2f2f626c6f672e6e65746e657264732e6e65742f77702d636f6e74656e742f75706c6f6164732f323031362f30352f646261746f6f6c732e706e67"/>
          <p:cNvPicPr>
            <a:picLocks noChangeAspect="1"/>
          </p:cNvPicPr>
          <p:nvPr/>
        </p:nvPicPr>
        <p:blipFill>
          <a:blip r:embed="rId3">
            <a:extLst/>
          </a:blip>
          <a:stretch>
            <a:fillRect/>
          </a:stretch>
        </p:blipFill>
        <p:spPr>
          <a:xfrm>
            <a:off x="101455" y="135410"/>
            <a:ext cx="940351" cy="940352"/>
          </a:xfrm>
          <a:prstGeom prst="rect">
            <a:avLst/>
          </a:prstGeom>
          <a:ln w="12700">
            <a:miter lim="400000"/>
          </a:ln>
        </p:spPr>
      </p:pic>
      <p:pic>
        <p:nvPicPr>
          <p:cNvPr id="12" name="Picture 11"/>
          <p:cNvPicPr>
            <a:picLocks noChangeAspect="1"/>
          </p:cNvPicPr>
          <p:nvPr/>
        </p:nvPicPr>
        <p:blipFill>
          <a:blip r:embed="rId4"/>
          <a:stretch>
            <a:fillRect/>
          </a:stretch>
        </p:blipFill>
        <p:spPr>
          <a:xfrm>
            <a:off x="1435054" y="1241101"/>
            <a:ext cx="8868834" cy="4483070"/>
          </a:xfrm>
          <a:prstGeom prst="rect">
            <a:avLst/>
          </a:prstGeom>
        </p:spPr>
      </p:pic>
      <p:sp>
        <p:nvSpPr>
          <p:cNvPr id="47" name="Shape 263"/>
          <p:cNvSpPr/>
          <p:nvPr/>
        </p:nvSpPr>
        <p:spPr>
          <a:xfrm>
            <a:off x="2453" y="5986400"/>
            <a:ext cx="11520977" cy="508146"/>
          </a:xfrm>
          <a:prstGeom prst="rect">
            <a:avLst/>
          </a:prstGeom>
          <a:solidFill>
            <a:schemeClr val="accent5"/>
          </a:solidFill>
          <a:ln w="12700">
            <a:miter lim="400000"/>
          </a:ln>
        </p:spPr>
        <p:txBody>
          <a:bodyPr lIns="135563" tIns="135563" rIns="135563" bIns="135563" anchor="ctr"/>
          <a:lstStyle/>
          <a:p>
            <a:pPr defTabSz="719346">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sz="2224"/>
          </a:p>
        </p:txBody>
      </p:sp>
      <p:sp>
        <p:nvSpPr>
          <p:cNvPr id="48" name="Shape 286"/>
          <p:cNvSpPr/>
          <p:nvPr/>
        </p:nvSpPr>
        <p:spPr>
          <a:xfrm>
            <a:off x="730577" y="6114961"/>
            <a:ext cx="10100821" cy="285606"/>
          </a:xfrm>
          <a:prstGeom prst="rect">
            <a:avLst/>
          </a:prstGeom>
          <a:ln w="12700">
            <a:miter lim="400000"/>
          </a:ln>
          <a:extLst>
            <a:ext uri="{C572A759-6A51-4108-AA02-DFA0A04FC94B}">
              <ma14:wrappingTextBoxFlag xmlns:ma14="http://schemas.microsoft.com/office/mac/drawingml/2011/main" xmlns="" val="1"/>
            </a:ext>
          </a:extLst>
        </p:spPr>
        <p:txBody>
          <a:bodyPr wrap="square" lIns="42362" tIns="42362" rIns="42362" bIns="42362">
            <a:spAutoFit/>
          </a:bodyPr>
          <a:lstStyle/>
          <a:p>
            <a:pPr defTabSz="847283">
              <a:spcBef>
                <a:spcPts val="278"/>
              </a:spcBef>
              <a:defRPr sz="1300">
                <a:solidFill>
                  <a:srgbClr val="FFFFFF"/>
                </a:solidFill>
                <a:latin typeface="Segoe UI Light"/>
                <a:ea typeface="Segoe UI Light"/>
                <a:cs typeface="Segoe UI Light"/>
                <a:sym typeface="Segoe UI Light"/>
              </a:defRPr>
            </a:pPr>
            <a:r>
              <a:rPr lang="en-AU" sz="1300" dirty="0" err="1">
                <a:sym typeface="Segoe UI Light"/>
              </a:rPr>
              <a:t>dbatools</a:t>
            </a:r>
            <a:r>
              <a:rPr lang="en-AU" sz="1300" dirty="0">
                <a:sym typeface="Segoe UI Light"/>
              </a:rPr>
              <a:t> is a free PowerShell module with over 300 SQL Server best practice, administration and migration commands included.</a:t>
            </a:r>
            <a:endParaRPr sz="1205" dirty="0"/>
          </a:p>
        </p:txBody>
      </p:sp>
    </p:spTree>
    <p:extLst>
      <p:ext uri="{BB962C8B-B14F-4D97-AF65-F5344CB8AC3E}">
        <p14:creationId xmlns:p14="http://schemas.microsoft.com/office/powerpoint/2010/main" val="3598270817"/>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D379B-5870-FE49-B92C-FB4B2D986B22}"/>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EE3316F3-6C6E-A74F-B6EF-37831A1385B2}"/>
              </a:ext>
            </a:extLst>
          </p:cNvPr>
          <p:cNvPicPr>
            <a:picLocks noChangeAspect="1"/>
          </p:cNvPicPr>
          <p:nvPr/>
        </p:nvPicPr>
        <p:blipFill>
          <a:blip r:embed="rId2"/>
          <a:stretch>
            <a:fillRect/>
          </a:stretch>
        </p:blipFill>
        <p:spPr>
          <a:xfrm>
            <a:off x="5589413" y="2205037"/>
            <a:ext cx="5270500" cy="2070100"/>
          </a:xfrm>
          <a:prstGeom prst="rect">
            <a:avLst/>
          </a:prstGeom>
        </p:spPr>
      </p:pic>
    </p:spTree>
    <p:extLst>
      <p:ext uri="{BB962C8B-B14F-4D97-AF65-F5344CB8AC3E}">
        <p14:creationId xmlns:p14="http://schemas.microsoft.com/office/powerpoint/2010/main" val="14425565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355c78a-38b1-448d-a783-e8253ab0c306&quot;,&quot;TimeStamp&quot;:&quot;2018-04-22T20:53:48.1958269+01: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37f5d206-773b-48c8-a880-fb7e78b41219&quot;,&quot;TimeStamp&quot;:&quot;2018-04-22T20:53:48.1958269+01: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355c78a-38b1-448d-a783-e8253ab0c306&quot;,&quot;TimeStamp&quot;:&quot;2018-04-22T20:53:48.1958269+01: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7f5d206-773b-48c8-a880-fb7e78b41219&quot;,&quot;TimeStamp&quot;:&quot;2018-04-22T20:53:48.1958269+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c363bf2-5b45-466b-878f-3d04a29d6043&quot;,&quot;TimeStamp&quot;:&quot;2018-04-22T20:53:48.1958269+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c363bf2-5b45-466b-878f-3d04a29d6043&quot;,&quot;TimeStamp&quot;:&quot;2018-04-22T20:53:48.1958269+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9c363bf2-5b45-466b-878f-3d04a29d6043&quot;,&quot;TimeStamp&quot;:&quot;2018-04-22T20:53:48.1958269+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9c363bf2-5b45-466b-878f-3d04a29d6043&quot;,&quot;TimeStamp&quot;:&quot;2018-04-22T20:53:48.1958269+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9c363bf2-5b45-466b-878f-3d04a29d6043&quot;,&quot;TimeStamp&quot;:&quot;2018-04-22T20:53:48.1958269+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9c363bf2-5b45-466b-878f-3d04a29d6043&quot;,&quot;TimeStamp&quot;:&quot;2018-04-22T20:53:48.1958269+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a1f32860-6fe7-4a76-8c4d-d0c27d247250&quot;,&quot;TimeStamp&quot;:&quot;2018-04-22T20:53:48.1958269+01: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d41ca9f8-a388-4c37-9ae7-bb3980008f1c&quot;,&quot;TimeStamp&quot;:&quot;2018-04-22T20:53:48.1958269+01:00&quot;}"/>
</p:tagLst>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50328</TotalTime>
  <Words>1414</Words>
  <Application>Microsoft Office PowerPoint</Application>
  <PresentationFormat>Custom</PresentationFormat>
  <Paragraphs>298</Paragraphs>
  <Slides>52</Slides>
  <Notes>32</Notes>
  <HiddenSlides>3</HiddenSlides>
  <MMClips>0</MMClips>
  <ScaleCrop>false</ScaleCrop>
  <HeadingPairs>
    <vt:vector size="8" baseType="variant">
      <vt:variant>
        <vt:lpstr>Fonts Used</vt:lpstr>
      </vt:variant>
      <vt:variant>
        <vt:i4>18</vt:i4>
      </vt:variant>
      <vt:variant>
        <vt:lpstr>Theme</vt:lpstr>
      </vt:variant>
      <vt:variant>
        <vt:i4>2</vt:i4>
      </vt:variant>
      <vt:variant>
        <vt:lpstr>Embedded OLE Servers</vt:lpstr>
      </vt:variant>
      <vt:variant>
        <vt:i4>1</vt:i4>
      </vt:variant>
      <vt:variant>
        <vt:lpstr>Slide Titles</vt:lpstr>
      </vt:variant>
      <vt:variant>
        <vt:i4>52</vt:i4>
      </vt:variant>
    </vt:vector>
  </HeadingPairs>
  <TitlesOfParts>
    <vt:vector size="73" baseType="lpstr">
      <vt:lpstr>AppleStorm</vt:lpstr>
      <vt:lpstr>-apple-system</vt:lpstr>
      <vt:lpstr>Arial</vt:lpstr>
      <vt:lpstr>Calibri</vt:lpstr>
      <vt:lpstr>Consolas</vt:lpstr>
      <vt:lpstr>Corbel</vt:lpstr>
      <vt:lpstr>Gotham Book</vt:lpstr>
      <vt:lpstr>Gotham Light</vt:lpstr>
      <vt:lpstr>Gotham Medium</vt:lpstr>
      <vt:lpstr>Lucida Console</vt:lpstr>
      <vt:lpstr>Proxima Nova Light</vt:lpstr>
      <vt:lpstr>Segoe UI</vt:lpstr>
      <vt:lpstr>Segoe UI Light</vt:lpstr>
      <vt:lpstr>Segoe UI Semilight</vt:lpstr>
      <vt:lpstr>Source Sans Pro</vt:lpstr>
      <vt:lpstr>Source Sans Pro Light</vt:lpstr>
      <vt:lpstr>Times New Roman</vt:lpstr>
      <vt:lpstr>Wingdings</vt:lpstr>
      <vt:lpstr>SQLSatOslo 2016</vt:lpstr>
      <vt:lpstr>Chalkboard 16x9</vt:lpstr>
      <vt:lpstr>Image</vt:lpstr>
      <vt:lpstr>dbachecks!  DBA Checklists: Reliable, Repeatable, &amp; Automated</vt:lpstr>
      <vt:lpstr>Please Thank &amp; Support our Sponsors</vt:lpstr>
      <vt:lpstr>Patrick Flynn SQL Server DBA  Link Group Australia Group</vt:lpstr>
      <vt:lpstr>PowerPoint Presentation</vt:lpstr>
      <vt:lpstr>Background</vt:lpstr>
      <vt:lpstr>PowerPoint Presentation</vt:lpstr>
      <vt:lpstr>PowerPoint Presentation</vt:lpstr>
      <vt:lpstr>PowerPoint Presentation</vt:lpstr>
      <vt:lpstr> </vt:lpstr>
      <vt:lpstr>PowerPoint Presentation</vt:lpstr>
      <vt:lpstr>Goals and Challenges</vt:lpstr>
      <vt:lpstr>Our Goal</vt:lpstr>
      <vt:lpstr>Consider Your SQL Environment</vt:lpstr>
      <vt:lpstr>Consider Your SQL Environment</vt:lpstr>
      <vt:lpstr>Consider Your SQL Environment</vt:lpstr>
      <vt:lpstr>Consider Your SQL Environment</vt:lpstr>
      <vt:lpstr>Consider Your SQL Environment</vt:lpstr>
      <vt:lpstr>Consider Your SQL Environment</vt:lpstr>
      <vt:lpstr>Challenge - Output</vt:lpstr>
      <vt:lpstr>Challenge - Output</vt:lpstr>
      <vt:lpstr>Challenge - Output</vt:lpstr>
      <vt:lpstr>Challenge - User Simplicity</vt:lpstr>
      <vt:lpstr>Solution</vt:lpstr>
      <vt:lpstr>PowerPoint Presentation</vt:lpstr>
      <vt:lpstr>                   dbachecks</vt:lpstr>
      <vt:lpstr>System Requirements</vt:lpstr>
      <vt:lpstr>PowerPoint Presentation</vt:lpstr>
      <vt:lpstr>PowerPoint Presentation</vt:lpstr>
      <vt:lpstr>Dbachecks – User Simplicity</vt:lpstr>
      <vt:lpstr>Dbachecks – User Simplicity</vt:lpstr>
      <vt:lpstr>Dbachecks – User Simplicity</vt:lpstr>
      <vt:lpstr>Dbachecks – Configuration</vt:lpstr>
      <vt:lpstr>Dbachecks – Configuration</vt:lpstr>
      <vt:lpstr>Got your own Checks?</vt:lpstr>
      <vt:lpstr>Dbachecks – Output</vt:lpstr>
      <vt:lpstr>Dbachecks – Output</vt:lpstr>
      <vt:lpstr>Dbachecks –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Social</vt:lpstr>
      <vt:lpstr>PowerPoint Presentation</vt:lpstr>
      <vt:lpstr>dbachecks Links</vt:lpstr>
      <vt:lpstr>PowerPoint Presentation</vt:lpstr>
      <vt:lpstr>PowerPoint Presentation</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Patrick Flynn</cp:lastModifiedBy>
  <cp:revision>164</cp:revision>
  <dcterms:created xsi:type="dcterms:W3CDTF">2011-08-19T20:30:49Z</dcterms:created>
  <dcterms:modified xsi:type="dcterms:W3CDTF">2019-03-16T15:46:45Z</dcterms:modified>
</cp:coreProperties>
</file>